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4"/>
  </p:notesMasterIdLst>
  <p:sldIdLst>
    <p:sldId id="257" r:id="rId2"/>
    <p:sldId id="263" r:id="rId3"/>
    <p:sldId id="269" r:id="rId4"/>
    <p:sldId id="267" r:id="rId5"/>
    <p:sldId id="270" r:id="rId6"/>
    <p:sldId id="271" r:id="rId7"/>
    <p:sldId id="272" r:id="rId8"/>
    <p:sldId id="261" r:id="rId9"/>
    <p:sldId id="259" r:id="rId10"/>
    <p:sldId id="260" r:id="rId11"/>
    <p:sldId id="258" r:id="rId12"/>
    <p:sldId id="262" r:id="rId13"/>
    <p:sldId id="274" r:id="rId14"/>
    <p:sldId id="264" r:id="rId15"/>
    <p:sldId id="265" r:id="rId16"/>
    <p:sldId id="266" r:id="rId17"/>
    <p:sldId id="268" r:id="rId18"/>
    <p:sldId id="280" r:id="rId19"/>
    <p:sldId id="275" r:id="rId20"/>
    <p:sldId id="276" r:id="rId21"/>
    <p:sldId id="279" r:id="rId22"/>
    <p:sldId id="281" r:id="rId23"/>
    <p:sldId id="277" r:id="rId24"/>
    <p:sldId id="282" r:id="rId25"/>
    <p:sldId id="284" r:id="rId26"/>
    <p:sldId id="285" r:id="rId27"/>
    <p:sldId id="287" r:id="rId28"/>
    <p:sldId id="283" r:id="rId29"/>
    <p:sldId id="286" r:id="rId30"/>
    <p:sldId id="288" r:id="rId31"/>
    <p:sldId id="289" r:id="rId32"/>
    <p:sldId id="278" r:id="rId3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373"/>
    <p:restoredTop sz="94609"/>
  </p:normalViewPr>
  <p:slideViewPr>
    <p:cSldViewPr snapToGrid="0" snapToObjects="1">
      <p:cViewPr>
        <p:scale>
          <a:sx n="93" d="100"/>
          <a:sy n="93" d="100"/>
        </p:scale>
        <p:origin x="792" y="2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A55CB8-1E27-2745-98A9-2910E58CF0E7}" type="datetimeFigureOut">
              <a:rPr lang="it-IT" smtClean="0"/>
              <a:t>29/12/17</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34F0F-E99A-5148-9B62-2422E9E6385C}" type="slidenum">
              <a:rPr lang="it-IT" smtClean="0"/>
              <a:t>‹n.›</a:t>
            </a:fld>
            <a:endParaRPr lang="it-IT"/>
          </a:p>
        </p:txBody>
      </p:sp>
    </p:spTree>
    <p:extLst>
      <p:ext uri="{BB962C8B-B14F-4D97-AF65-F5344CB8AC3E}">
        <p14:creationId xmlns:p14="http://schemas.microsoft.com/office/powerpoint/2010/main" val="666987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smtClean="0"/>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B6C2F366-4458-0543-94B6-2A9D4095B3D2}" type="datetimeFigureOut">
              <a:rPr lang="it-IT" smtClean="0"/>
              <a:t>29/12/17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F5FCF51-D920-A14F-8421-5539ACDD6459}"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C2F366-4458-0543-94B6-2A9D4095B3D2}" type="datetimeFigureOut">
              <a:rPr lang="it-IT" smtClean="0"/>
              <a:t>29/12/17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5FCF51-D920-A14F-8421-5539ACDD6459}"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smtClean="0"/>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C2F366-4458-0543-94B6-2A9D4095B3D2}" type="datetimeFigureOut">
              <a:rPr lang="it-IT" smtClean="0"/>
              <a:t>29/12/17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F5FCF51-D920-A14F-8421-5539ACDD6459}"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C2F366-4458-0543-94B6-2A9D4095B3D2}" type="datetimeFigureOut">
              <a:rPr lang="it-IT" smtClean="0"/>
              <a:t>29/12/17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F5FCF51-D920-A14F-8421-5539ACDD6459}"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smtClean="0"/>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gli stili del testo dello schema</a:t>
            </a:r>
          </a:p>
        </p:txBody>
      </p:sp>
      <p:sp>
        <p:nvSpPr>
          <p:cNvPr id="7" name="Date Placeholder 6"/>
          <p:cNvSpPr>
            <a:spLocks noGrp="1"/>
          </p:cNvSpPr>
          <p:nvPr>
            <p:ph type="dt" sz="half" idx="10"/>
          </p:nvPr>
        </p:nvSpPr>
        <p:spPr/>
        <p:txBody>
          <a:bodyPr/>
          <a:lstStyle/>
          <a:p>
            <a:fld id="{B6C2F366-4458-0543-94B6-2A9D4095B3D2}" type="datetimeFigureOut">
              <a:rPr lang="it-IT" smtClean="0"/>
              <a:t>29/12/17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F5FCF51-D920-A14F-8421-5539ACDD6459}"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8" name="Date Placeholder 7"/>
          <p:cNvSpPr>
            <a:spLocks noGrp="1"/>
          </p:cNvSpPr>
          <p:nvPr>
            <p:ph type="dt" sz="half" idx="10"/>
          </p:nvPr>
        </p:nvSpPr>
        <p:spPr/>
        <p:txBody>
          <a:bodyPr/>
          <a:lstStyle/>
          <a:p>
            <a:fld id="{B6C2F366-4458-0543-94B6-2A9D4095B3D2}" type="datetimeFigureOut">
              <a:rPr lang="it-IT" smtClean="0"/>
              <a:t>29/12/17</a:t>
            </a:fld>
            <a:endParaRPr lang="it-IT"/>
          </a:p>
        </p:txBody>
      </p:sp>
      <p:sp>
        <p:nvSpPr>
          <p:cNvPr id="9" name="Footer Placeholder 8"/>
          <p:cNvSpPr>
            <a:spLocks noGrp="1"/>
          </p:cNvSpPr>
          <p:nvPr>
            <p:ph type="ftr" sz="quarter" idx="11"/>
          </p:nvPr>
        </p:nvSpPr>
        <p:spPr/>
        <p:txBody>
          <a:bodyPr/>
          <a:lstStyle/>
          <a:p>
            <a:endParaRPr lang="it-IT"/>
          </a:p>
        </p:txBody>
      </p:sp>
      <p:sp>
        <p:nvSpPr>
          <p:cNvPr id="10" name="Slide Number Placeholder 9"/>
          <p:cNvSpPr>
            <a:spLocks noGrp="1"/>
          </p:cNvSpPr>
          <p:nvPr>
            <p:ph type="sldNum" sz="quarter" idx="12"/>
          </p:nvPr>
        </p:nvSpPr>
        <p:spPr/>
        <p:txBody>
          <a:bodyPr/>
          <a:lstStyle/>
          <a:p>
            <a:fld id="{BF5FCF51-D920-A14F-8421-5539ACDD6459}"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7" name="Date Placeholder 6"/>
          <p:cNvSpPr>
            <a:spLocks noGrp="1"/>
          </p:cNvSpPr>
          <p:nvPr>
            <p:ph type="dt" sz="half" idx="10"/>
          </p:nvPr>
        </p:nvSpPr>
        <p:spPr/>
        <p:txBody>
          <a:bodyPr/>
          <a:lstStyle/>
          <a:p>
            <a:fld id="{B6C2F366-4458-0543-94B6-2A9D4095B3D2}" type="datetimeFigureOut">
              <a:rPr lang="it-IT" smtClean="0"/>
              <a:t>29/12/17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F5FCF51-D920-A14F-8421-5539ACDD6459}" type="slidenum">
              <a:rPr lang="it-IT" smtClean="0"/>
              <a:t>‹n.›</a:t>
            </a:fld>
            <a:endParaRPr lang="it-IT"/>
          </a:p>
        </p:txBody>
      </p:sp>
      <p:sp>
        <p:nvSpPr>
          <p:cNvPr id="10" name="Title 9"/>
          <p:cNvSpPr>
            <a:spLocks noGrp="1"/>
          </p:cNvSpPr>
          <p:nvPr>
            <p:ph type="title"/>
          </p:nvPr>
        </p:nvSpPr>
        <p:spPr/>
        <p:txBody>
          <a:bodyPr/>
          <a:lstStyle/>
          <a:p>
            <a:r>
              <a:rPr lang="it-IT" smtClean="0"/>
              <a:t>Fare clic per modificare lo stile del titolo dello schema</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 dello schema</a:t>
            </a:r>
            <a:endParaRPr lang="en-US" dirty="0"/>
          </a:p>
        </p:txBody>
      </p:sp>
      <p:sp>
        <p:nvSpPr>
          <p:cNvPr id="3" name="Date Placeholder 2"/>
          <p:cNvSpPr>
            <a:spLocks noGrp="1"/>
          </p:cNvSpPr>
          <p:nvPr>
            <p:ph type="dt" sz="half" idx="10"/>
          </p:nvPr>
        </p:nvSpPr>
        <p:spPr/>
        <p:txBody>
          <a:bodyPr/>
          <a:lstStyle/>
          <a:p>
            <a:fld id="{B6C2F366-4458-0543-94B6-2A9D4095B3D2}" type="datetimeFigureOut">
              <a:rPr lang="it-IT" smtClean="0"/>
              <a:t>29/12/17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F5FCF51-D920-A14F-8421-5539ACDD6459}"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C2F366-4458-0543-94B6-2A9D4095B3D2}" type="datetimeFigureOut">
              <a:rPr lang="it-IT" smtClean="0"/>
              <a:t>29/12/17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F5FCF51-D920-A14F-8421-5539ACDD6459}"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smtClean="0"/>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9" name="Date Placeholder 8"/>
          <p:cNvSpPr>
            <a:spLocks noGrp="1"/>
          </p:cNvSpPr>
          <p:nvPr>
            <p:ph type="dt" sz="half" idx="10"/>
          </p:nvPr>
        </p:nvSpPr>
        <p:spPr/>
        <p:txBody>
          <a:bodyPr/>
          <a:lstStyle/>
          <a:p>
            <a:fld id="{B6C2F366-4458-0543-94B6-2A9D4095B3D2}" type="datetimeFigureOut">
              <a:rPr lang="it-IT" smtClean="0"/>
              <a:t>29/12/17</a:t>
            </a:fld>
            <a:endParaRPr lang="it-IT"/>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it-IT"/>
          </a:p>
        </p:txBody>
      </p:sp>
      <p:sp>
        <p:nvSpPr>
          <p:cNvPr id="11" name="Slide Number Placeholder 10"/>
          <p:cNvSpPr>
            <a:spLocks noGrp="1"/>
          </p:cNvSpPr>
          <p:nvPr>
            <p:ph type="sldNum" sz="quarter" idx="12"/>
          </p:nvPr>
        </p:nvSpPr>
        <p:spPr/>
        <p:txBody>
          <a:bodyPr/>
          <a:lstStyle/>
          <a:p>
            <a:fld id="{BF5FCF51-D920-A14F-8421-5539ACDD6459}"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smtClean="0"/>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6C2F366-4458-0543-94B6-2A9D4095B3D2}" type="datetimeFigureOut">
              <a:rPr lang="it-IT" smtClean="0"/>
              <a:t>29/12/17</a:t>
            </a:fld>
            <a:endParaRPr lang="it-IT"/>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it-IT"/>
          </a:p>
        </p:txBody>
      </p:sp>
      <p:sp>
        <p:nvSpPr>
          <p:cNvPr id="10" name="Slide Number Placeholder 9"/>
          <p:cNvSpPr>
            <a:spLocks noGrp="1"/>
          </p:cNvSpPr>
          <p:nvPr>
            <p:ph type="sldNum" sz="quarter" idx="12"/>
          </p:nvPr>
        </p:nvSpPr>
        <p:spPr/>
        <p:txBody>
          <a:bodyPr/>
          <a:lstStyle/>
          <a:p>
            <a:fld id="{BF5FCF51-D920-A14F-8421-5539ACDD6459}"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smtClean="0"/>
              <a:t>Fare clic per modificare lo stile del titolo dello schema</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6C2F366-4458-0543-94B6-2A9D4095B3D2}" type="datetimeFigureOut">
              <a:rPr lang="it-IT" smtClean="0"/>
              <a:t>29/12/17</a:t>
            </a:fld>
            <a:endParaRPr lang="it-IT"/>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it-IT"/>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F5FCF51-D920-A14F-8421-5539ACDD6459}" type="slidenum">
              <a:rPr lang="it-IT" smtClean="0"/>
              <a:t>‹n.›</a:t>
            </a:fld>
            <a:endParaRPr lang="it-IT"/>
          </a:p>
        </p:txBody>
      </p:sp>
    </p:spTree>
    <p:extLst>
      <p:ext uri="{BB962C8B-B14F-4D97-AF65-F5344CB8AC3E}">
        <p14:creationId xmlns:p14="http://schemas.microsoft.com/office/powerpoint/2010/main" val="119333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VMWb8rfU-rg" TargetMode="External"/><Relationship Id="rId3" Type="http://schemas.openxmlformats.org/officeDocument/2006/relationships/hyperlink" Target="https://www.youtube.com/watch?v=0c0H-239mS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QTsewNrHUHU"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_3Xe7tuR4V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2231136" y="134958"/>
            <a:ext cx="7729728" cy="1188720"/>
          </a:xfrm>
        </p:spPr>
        <p:txBody>
          <a:bodyPr/>
          <a:lstStyle/>
          <a:p>
            <a:r>
              <a:rPr lang="it-IT" dirty="0" smtClean="0"/>
              <a:t>Teoria dell’attaccamento </a:t>
            </a:r>
            <a:br>
              <a:rPr lang="it-IT" dirty="0" smtClean="0"/>
            </a:br>
            <a:r>
              <a:rPr lang="it-IT" dirty="0" err="1" smtClean="0"/>
              <a:t>Bowlby</a:t>
            </a:r>
            <a:r>
              <a:rPr lang="it-IT" dirty="0" smtClean="0"/>
              <a:t> </a:t>
            </a:r>
            <a:endParaRPr lang="it-IT" dirty="0"/>
          </a:p>
        </p:txBody>
      </p:sp>
      <p:sp>
        <p:nvSpPr>
          <p:cNvPr id="3" name="Segnaposto contenuto 2"/>
          <p:cNvSpPr>
            <a:spLocks noGrp="1"/>
          </p:cNvSpPr>
          <p:nvPr>
            <p:ph idx="1"/>
          </p:nvPr>
        </p:nvSpPr>
        <p:spPr>
          <a:xfrm>
            <a:off x="152401" y="1456267"/>
            <a:ext cx="7433732" cy="5401733"/>
          </a:xfrm>
        </p:spPr>
        <p:txBody>
          <a:bodyPr>
            <a:normAutofit/>
          </a:bodyPr>
          <a:lstStyle/>
          <a:p>
            <a:pPr marL="0" indent="0">
              <a:buNone/>
            </a:pPr>
            <a:r>
              <a:rPr lang="it-IT" dirty="0" smtClean="0"/>
              <a:t>Nasce nel 1907 a Londra</a:t>
            </a:r>
            <a:endParaRPr lang="it-IT" dirty="0"/>
          </a:p>
          <a:p>
            <a:pPr marL="0" indent="0">
              <a:buNone/>
            </a:pPr>
            <a:r>
              <a:rPr lang="it-IT" dirty="0" smtClean="0"/>
              <a:t>Laurea in medicina e si specializza in psichiatria. </a:t>
            </a:r>
          </a:p>
          <a:p>
            <a:pPr marL="0" indent="0">
              <a:buNone/>
            </a:pPr>
            <a:r>
              <a:rPr lang="it-IT" dirty="0" smtClean="0"/>
              <a:t>Interesse per lo sviluppo infantile lo avvicina alla Klein</a:t>
            </a:r>
          </a:p>
          <a:p>
            <a:pPr marL="0" indent="0">
              <a:buNone/>
            </a:pPr>
            <a:r>
              <a:rPr lang="it-IT" dirty="0" smtClean="0"/>
              <a:t>Amplia l’approccio classico con lo studio dell’etologia, della psicologia dello sviluppo (</a:t>
            </a:r>
            <a:r>
              <a:rPr lang="it-IT" dirty="0" err="1" smtClean="0"/>
              <a:t>Piaget</a:t>
            </a:r>
            <a:r>
              <a:rPr lang="it-IT" dirty="0" smtClean="0"/>
              <a:t>) e della cibernetica.  </a:t>
            </a:r>
          </a:p>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endParaRPr lang="it-IT" dirty="0" smtClean="0"/>
          </a:p>
          <a:p>
            <a:pPr marL="0" indent="0">
              <a:buNone/>
            </a:pPr>
            <a:r>
              <a:rPr lang="it-IT" dirty="0" smtClean="0"/>
              <a:t>Resta membro della società psicoanalitica britannica</a:t>
            </a:r>
          </a:p>
          <a:p>
            <a:pPr marL="0" indent="0">
              <a:buNone/>
            </a:pPr>
            <a:r>
              <a:rPr lang="it-IT" dirty="0" smtClean="0"/>
              <a:t>Campo clinico: interesse verso gli interventi precoci e fattori ambientali traumatici </a:t>
            </a:r>
            <a:endParaRPr lang="it-IT" dirty="0"/>
          </a:p>
          <a:p>
            <a:pPr marL="0" indent="0">
              <a:buNone/>
            </a:pPr>
            <a:endParaRPr lang="it-IT" dirty="0" smtClean="0"/>
          </a:p>
          <a:p>
            <a:pPr marL="0" indent="0">
              <a:buNone/>
            </a:pPr>
            <a:endParaRPr lang="it-IT" dirty="0"/>
          </a:p>
          <a:p>
            <a:pPr marL="0" indent="0">
              <a:buNone/>
            </a:pPr>
            <a:endParaRPr lang="it-IT" dirty="0" smtClean="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6133" y="1456267"/>
            <a:ext cx="4605867" cy="5380369"/>
          </a:xfrm>
          <a:prstGeom prst="rect">
            <a:avLst/>
          </a:prstGeom>
        </p:spPr>
      </p:pic>
      <p:sp>
        <p:nvSpPr>
          <p:cNvPr id="5" name="Callout con freccia in su 4"/>
          <p:cNvSpPr/>
          <p:nvPr/>
        </p:nvSpPr>
        <p:spPr>
          <a:xfrm>
            <a:off x="637311" y="3422073"/>
            <a:ext cx="2978725" cy="1856508"/>
          </a:xfrm>
          <a:prstGeom prst="upArrowCallou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llout con freccia in su 5"/>
          <p:cNvSpPr/>
          <p:nvPr/>
        </p:nvSpPr>
        <p:spPr>
          <a:xfrm>
            <a:off x="4364178" y="3422073"/>
            <a:ext cx="2784765" cy="1597783"/>
          </a:xfrm>
          <a:prstGeom prst="upArrowCallout">
            <a:avLst>
              <a:gd name="adj1" fmla="val 27313"/>
              <a:gd name="adj2" fmla="val 22686"/>
              <a:gd name="adj3" fmla="val 15746"/>
              <a:gd name="adj4" fmla="val 57968"/>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flipH="1">
            <a:off x="637311" y="4114800"/>
            <a:ext cx="2978724" cy="1200329"/>
          </a:xfrm>
          <a:prstGeom prst="rect">
            <a:avLst/>
          </a:prstGeom>
          <a:noFill/>
        </p:spPr>
        <p:txBody>
          <a:bodyPr wrap="square" rtlCol="0">
            <a:spAutoFit/>
          </a:bodyPr>
          <a:lstStyle/>
          <a:p>
            <a:r>
              <a:rPr lang="it-IT" dirty="0" smtClean="0"/>
              <a:t>Esperienza diretta fatta con gli </a:t>
            </a:r>
          </a:p>
          <a:p>
            <a:r>
              <a:rPr lang="it-IT" dirty="0"/>
              <a:t>s</a:t>
            </a:r>
            <a:r>
              <a:rPr lang="it-IT" dirty="0" smtClean="0"/>
              <a:t>follati e osservazioni delle reazioni infantili alle separazioni e alle perdite</a:t>
            </a:r>
            <a:endParaRPr lang="it-IT" dirty="0"/>
          </a:p>
        </p:txBody>
      </p:sp>
      <p:sp>
        <p:nvSpPr>
          <p:cNvPr id="9" name="CasellaDiTesto 8"/>
          <p:cNvSpPr txBox="1"/>
          <p:nvPr/>
        </p:nvSpPr>
        <p:spPr>
          <a:xfrm>
            <a:off x="4364180" y="4114800"/>
            <a:ext cx="2784763" cy="646331"/>
          </a:xfrm>
          <a:prstGeom prst="rect">
            <a:avLst/>
          </a:prstGeom>
          <a:noFill/>
        </p:spPr>
        <p:txBody>
          <a:bodyPr wrap="square" rtlCol="0">
            <a:spAutoFit/>
          </a:bodyPr>
          <a:lstStyle/>
          <a:p>
            <a:r>
              <a:rPr lang="it-IT" dirty="0" smtClean="0"/>
              <a:t>Tradizione empirista</a:t>
            </a:r>
          </a:p>
          <a:p>
            <a:r>
              <a:rPr lang="it-IT" dirty="0" smtClean="0"/>
              <a:t>Sviluppo teoria evolutiva</a:t>
            </a:r>
          </a:p>
        </p:txBody>
      </p:sp>
    </p:spTree>
    <p:extLst>
      <p:ext uri="{BB962C8B-B14F-4D97-AF65-F5344CB8AC3E}">
        <p14:creationId xmlns:p14="http://schemas.microsoft.com/office/powerpoint/2010/main" val="1011968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a:lnSpc>
                <a:spcPct val="90000"/>
              </a:lnSpc>
              <a:buFontTx/>
              <a:buNone/>
            </a:pPr>
            <a:r>
              <a:rPr lang="it-IT" altLang="it-IT" sz="2400" dirty="0"/>
              <a:t>Dall’integrazione di questi due aspetti </a:t>
            </a:r>
            <a:r>
              <a:rPr lang="it-IT" altLang="it-IT" sz="2400" dirty="0" err="1"/>
              <a:t>Bowlby</a:t>
            </a:r>
            <a:r>
              <a:rPr lang="it-IT" altLang="it-IT" sz="2400" dirty="0"/>
              <a:t> riformula concetti cardine della teoria psicoanalitica (energia psichica e della scarica) </a:t>
            </a:r>
            <a:r>
              <a:rPr lang="it-IT" altLang="it-IT" sz="2400" dirty="0" smtClean="0"/>
              <a:t>in chiave di </a:t>
            </a:r>
            <a:r>
              <a:rPr lang="it-IT" altLang="it-IT" sz="2400" dirty="0"/>
              <a:t>sistemi motivazionali, di informazione, di retroazione negativa e comportamento omeostatico. </a:t>
            </a:r>
          </a:p>
          <a:p>
            <a:pPr>
              <a:lnSpc>
                <a:spcPct val="90000"/>
              </a:lnSpc>
              <a:buFontTx/>
              <a:buNone/>
            </a:pPr>
            <a:r>
              <a:rPr lang="it-IT" altLang="it-IT" sz="2400" dirty="0"/>
              <a:t>Il modello pulsionale freudiano è sostituito da una teoria dell’istinto che pone le sue basi sull’etologia e sulla psicologia cognitiva. </a:t>
            </a:r>
          </a:p>
          <a:p>
            <a:pPr>
              <a:lnSpc>
                <a:spcPct val="90000"/>
              </a:lnSpc>
              <a:buFontTx/>
              <a:buNone/>
            </a:pPr>
            <a:r>
              <a:rPr lang="it-IT" altLang="it-IT" sz="2400" dirty="0" smtClean="0"/>
              <a:t>Con </a:t>
            </a:r>
            <a:r>
              <a:rPr lang="it-IT" altLang="it-IT" sz="2400" dirty="0"/>
              <a:t>questi nuovi strumenti la psicoanalisi (secondo </a:t>
            </a:r>
            <a:r>
              <a:rPr lang="it-IT" altLang="it-IT" sz="2400" dirty="0" err="1"/>
              <a:t>Bowlby</a:t>
            </a:r>
            <a:r>
              <a:rPr lang="it-IT" altLang="it-IT" sz="2400" dirty="0"/>
              <a:t>) </a:t>
            </a:r>
            <a:r>
              <a:rPr lang="it-IT" altLang="it-IT" sz="2400" dirty="0" smtClean="0"/>
              <a:t>può indagare </a:t>
            </a:r>
            <a:r>
              <a:rPr lang="it-IT" altLang="it-IT" sz="2400" dirty="0"/>
              <a:t>lo sviluppo affettivo sin dalle prime fasi aprendosi nel contempo alla possibilità di formulazioni teoriche diverse, </a:t>
            </a:r>
            <a:r>
              <a:rPr lang="it-IT" altLang="it-IT" sz="2400" dirty="0" smtClean="0"/>
              <a:t>verificabili.</a:t>
            </a:r>
          </a:p>
          <a:p>
            <a:pPr>
              <a:lnSpc>
                <a:spcPct val="90000"/>
              </a:lnSpc>
              <a:buNone/>
            </a:pPr>
            <a:r>
              <a:rPr lang="it-IT" altLang="it-IT" sz="2400" dirty="0" smtClean="0"/>
              <a:t>nuovo modello:</a:t>
            </a:r>
          </a:p>
          <a:p>
            <a:pPr>
              <a:lnSpc>
                <a:spcPct val="90000"/>
              </a:lnSpc>
            </a:pPr>
            <a:r>
              <a:rPr lang="it-IT" altLang="it-IT" sz="2400" dirty="0" smtClean="0"/>
              <a:t> tendenza </a:t>
            </a:r>
            <a:r>
              <a:rPr lang="it-IT" altLang="it-IT" sz="2400" dirty="0"/>
              <a:t>innata a stabilire  relazioni affettive </a:t>
            </a:r>
            <a:endParaRPr lang="it-IT" altLang="it-IT" sz="2400" dirty="0" smtClean="0"/>
          </a:p>
          <a:p>
            <a:pPr>
              <a:lnSpc>
                <a:spcPct val="90000"/>
              </a:lnSpc>
            </a:pPr>
            <a:r>
              <a:rPr lang="it-IT" altLang="it-IT" sz="2400" dirty="0" smtClean="0"/>
              <a:t>descrivere </a:t>
            </a:r>
            <a:r>
              <a:rPr lang="it-IT" altLang="it-IT" sz="2400" dirty="0"/>
              <a:t>lo sviluppo psicopatologico come conseguenza di una separazione/perdita durante l’infanzia. </a:t>
            </a:r>
          </a:p>
          <a:p>
            <a:pPr>
              <a:lnSpc>
                <a:spcPct val="90000"/>
              </a:lnSpc>
              <a:buNone/>
            </a:pPr>
            <a:r>
              <a:rPr lang="it-IT" sz="2400" dirty="0" smtClean="0"/>
              <a:t>Conferma delle ricerche di </a:t>
            </a:r>
            <a:r>
              <a:rPr lang="it-IT" sz="2400" dirty="0" err="1" smtClean="0"/>
              <a:t>Spitz</a:t>
            </a:r>
            <a:r>
              <a:rPr lang="it-IT" sz="2400" dirty="0" smtClean="0"/>
              <a:t> sulla depressione anaclitica</a:t>
            </a:r>
            <a:r>
              <a:rPr lang="it-IT" sz="2400" dirty="0"/>
              <a:t> </a:t>
            </a:r>
            <a:r>
              <a:rPr lang="it-IT" sz="2400" dirty="0" smtClean="0"/>
              <a:t>→effetto della deprivazione materna su neonati. Progressivo declino psichico e fisico che può condurre il bambino alla morte. </a:t>
            </a:r>
          </a:p>
          <a:p>
            <a:pPr>
              <a:lnSpc>
                <a:spcPct val="90000"/>
              </a:lnSpc>
              <a:buNone/>
            </a:pPr>
            <a:r>
              <a:rPr lang="it-IT" sz="2400" dirty="0" smtClean="0">
                <a:hlinkClick r:id="rId2"/>
              </a:rPr>
              <a:t>https</a:t>
            </a:r>
            <a:r>
              <a:rPr lang="it-IT" sz="2400" dirty="0">
                <a:hlinkClick r:id="rId2"/>
              </a:rPr>
              <a:t>://</a:t>
            </a:r>
            <a:r>
              <a:rPr lang="it-IT" sz="2400" dirty="0" smtClean="0">
                <a:hlinkClick r:id="rId2"/>
              </a:rPr>
              <a:t>www.youtube.com/watch?v=VMWb8rfU-rg</a:t>
            </a:r>
            <a:endParaRPr lang="it-IT" sz="2400" dirty="0" smtClean="0"/>
          </a:p>
          <a:p>
            <a:pPr>
              <a:lnSpc>
                <a:spcPct val="90000"/>
              </a:lnSpc>
              <a:buNone/>
            </a:pPr>
            <a:r>
              <a:rPr lang="it-IT" sz="2400" dirty="0">
                <a:hlinkClick r:id="rId3"/>
              </a:rPr>
              <a:t>https://</a:t>
            </a:r>
            <a:r>
              <a:rPr lang="it-IT" sz="2400" dirty="0" smtClean="0">
                <a:hlinkClick r:id="rId3"/>
              </a:rPr>
              <a:t>www.youtube.com/watch?v=0c0H-239mSU</a:t>
            </a:r>
            <a:r>
              <a:rPr lang="it-IT" sz="2400" dirty="0" smtClean="0"/>
              <a:t> </a:t>
            </a:r>
            <a:endParaRPr lang="it-IT" sz="2400" dirty="0"/>
          </a:p>
          <a:p>
            <a:pPr>
              <a:lnSpc>
                <a:spcPct val="90000"/>
              </a:lnSpc>
              <a:buFontTx/>
              <a:buNone/>
            </a:pPr>
            <a:endParaRPr lang="it-IT" sz="2400" dirty="0" smtClean="0"/>
          </a:p>
          <a:p>
            <a:pPr>
              <a:lnSpc>
                <a:spcPct val="90000"/>
              </a:lnSpc>
              <a:buFontTx/>
              <a:buNone/>
            </a:pPr>
            <a:endParaRPr lang="it-IT" sz="2400" dirty="0"/>
          </a:p>
        </p:txBody>
      </p:sp>
    </p:spTree>
    <p:extLst>
      <p:ext uri="{BB962C8B-B14F-4D97-AF65-F5344CB8AC3E}">
        <p14:creationId xmlns:p14="http://schemas.microsoft.com/office/powerpoint/2010/main" val="229830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609600" indent="-609600">
              <a:buFontTx/>
              <a:buNone/>
            </a:pPr>
            <a:r>
              <a:rPr lang="it-IT" altLang="it-IT" sz="2400" dirty="0"/>
              <a:t>La teoria dell’attaccamento di </a:t>
            </a:r>
            <a:r>
              <a:rPr lang="it-IT" altLang="it-IT" sz="2400" dirty="0" err="1"/>
              <a:t>Bowlby</a:t>
            </a:r>
            <a:r>
              <a:rPr lang="it-IT" altLang="it-IT" sz="2400" dirty="0"/>
              <a:t> si fonda su due premesse:</a:t>
            </a:r>
          </a:p>
          <a:p>
            <a:pPr marL="609600" indent="-609600">
              <a:buFontTx/>
              <a:buAutoNum type="arabicPeriod"/>
            </a:pPr>
            <a:r>
              <a:rPr lang="it-IT" altLang="it-IT" sz="2400" dirty="0"/>
              <a:t>Gli schemi comportamentali umani sono riconducibili ad un unico sistema istintuale che svolge una funzione di sopravvivenza e conservazione.</a:t>
            </a:r>
          </a:p>
          <a:p>
            <a:pPr marL="609600" indent="-609600">
              <a:buFontTx/>
              <a:buAutoNum type="arabicPeriod"/>
            </a:pPr>
            <a:r>
              <a:rPr lang="it-IT" altLang="it-IT" sz="2400" dirty="0"/>
              <a:t>(nella prospettiva etologica) avendo l’uomo ereditato strutture </a:t>
            </a:r>
            <a:r>
              <a:rPr lang="it-IT" altLang="it-IT" sz="2400" dirty="0" smtClean="0"/>
              <a:t>anatomiche da altre specie, </a:t>
            </a:r>
            <a:r>
              <a:rPr lang="it-IT" altLang="it-IT" sz="2400" dirty="0"/>
              <a:t>possiede set comportamentali connessi a queste strutture. Viene quindi identificato nei comportamenti istintuali dell’uomo un minimo comune denominatore con i comportamenti prototipici di altre specie animali. </a:t>
            </a:r>
          </a:p>
          <a:p>
            <a:pPr marL="609600" indent="-609600">
              <a:buFontTx/>
              <a:buNone/>
            </a:pPr>
            <a:r>
              <a:rPr lang="it-IT" altLang="it-IT" sz="2400" dirty="0"/>
              <a:t>Se nel 1969 </a:t>
            </a:r>
            <a:r>
              <a:rPr lang="it-IT" altLang="it-IT" sz="2400" dirty="0" err="1"/>
              <a:t>Bowlby</a:t>
            </a:r>
            <a:r>
              <a:rPr lang="it-IT" altLang="it-IT" sz="2400" dirty="0"/>
              <a:t> ascrive il suo modello ancora all’interno della teoria psicoanalitica, nel 1980 definisce una definitiva distanza tra la teoria dell’attaccamento e la psicoanalisi. </a:t>
            </a:r>
            <a:endParaRPr lang="it-IT" altLang="it-IT" sz="2400" dirty="0" smtClean="0"/>
          </a:p>
          <a:p>
            <a:pPr>
              <a:lnSpc>
                <a:spcPct val="90000"/>
              </a:lnSpc>
              <a:buFontTx/>
              <a:buNone/>
            </a:pPr>
            <a:r>
              <a:rPr lang="it-IT" altLang="it-IT" sz="2400" dirty="0" smtClean="0"/>
              <a:t>Per Freud la pulsione libidica si appoggia su quella di </a:t>
            </a:r>
            <a:r>
              <a:rPr lang="it-IT" altLang="it-IT" sz="2400" dirty="0" err="1" smtClean="0"/>
              <a:t>autoconservazine</a:t>
            </a:r>
            <a:r>
              <a:rPr lang="it-IT" altLang="it-IT" sz="2400" dirty="0" smtClean="0"/>
              <a:t>→ zone erogene hanno una funzione di sopravvivenza</a:t>
            </a:r>
          </a:p>
          <a:p>
            <a:pPr>
              <a:lnSpc>
                <a:spcPct val="90000"/>
              </a:lnSpc>
              <a:buFontTx/>
              <a:buNone/>
            </a:pPr>
            <a:r>
              <a:rPr lang="it-IT" altLang="it-IT" sz="2400" dirty="0" smtClean="0"/>
              <a:t>B. considera riduttivo: bambino non si avvicina alla madre solo per ricevere cibo</a:t>
            </a:r>
            <a:r>
              <a:rPr lang="it-IT" altLang="it-IT" sz="2400" dirty="0"/>
              <a:t> </a:t>
            </a:r>
            <a:r>
              <a:rPr lang="it-IT" altLang="it-IT" sz="2400" dirty="0" smtClean="0"/>
              <a:t>→</a:t>
            </a:r>
            <a:r>
              <a:rPr lang="it-IT" altLang="it-IT" sz="2400" dirty="0" err="1" smtClean="0"/>
              <a:t>Harlow</a:t>
            </a:r>
            <a:r>
              <a:rPr lang="it-IT" altLang="it-IT" sz="2400" dirty="0" smtClean="0"/>
              <a:t> </a:t>
            </a:r>
          </a:p>
          <a:p>
            <a:pPr>
              <a:lnSpc>
                <a:spcPct val="90000"/>
              </a:lnSpc>
              <a:buFontTx/>
              <a:buNone/>
            </a:pPr>
            <a:r>
              <a:rPr lang="it-IT" altLang="it-IT" sz="2400" dirty="0" smtClean="0"/>
              <a:t>bambino nasce con la capacità sviluppare legami di attaccamento attraverso sistemi comportamentali innati. </a:t>
            </a:r>
          </a:p>
          <a:p>
            <a:pPr marL="609600" indent="-609600">
              <a:buNone/>
            </a:pPr>
            <a:r>
              <a:rPr lang="it-IT" sz="2400" dirty="0"/>
              <a:t>Sistemi di attaccamento inizialmente sono semplici→ elicitati da stimoli materni (voce, viso, stimoli tattili)</a:t>
            </a:r>
          </a:p>
          <a:p>
            <a:pPr marL="609600" indent="-609600">
              <a:buFontTx/>
              <a:buNone/>
            </a:pPr>
            <a:endParaRPr lang="it-IT" altLang="it-IT" sz="2400" dirty="0"/>
          </a:p>
          <a:p>
            <a:endParaRPr lang="it-IT" dirty="0"/>
          </a:p>
        </p:txBody>
      </p:sp>
    </p:spTree>
    <p:extLst>
      <p:ext uri="{BB962C8B-B14F-4D97-AF65-F5344CB8AC3E}">
        <p14:creationId xmlns:p14="http://schemas.microsoft.com/office/powerpoint/2010/main" val="964349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228600" lvl="1" indent="0" algn="ctr">
              <a:buNone/>
            </a:pPr>
            <a:r>
              <a:rPr lang="it-IT" sz="2200" b="1" dirty="0" smtClean="0"/>
              <a:t>Sistemi di controllo, comportamento istintivo e adattamento all’ambiente</a:t>
            </a:r>
          </a:p>
          <a:p>
            <a:pPr marL="228600" lvl="1" indent="0" algn="just">
              <a:buNone/>
            </a:pPr>
            <a:r>
              <a:rPr lang="it-IT" altLang="it-IT" sz="2400" dirty="0"/>
              <a:t>Il comportamento è considerato come la </a:t>
            </a:r>
            <a:r>
              <a:rPr lang="it-IT" altLang="it-IT" sz="2400" b="1" dirty="0"/>
              <a:t>risultante</a:t>
            </a:r>
            <a:r>
              <a:rPr lang="it-IT" altLang="it-IT" sz="2400" dirty="0"/>
              <a:t> di </a:t>
            </a:r>
            <a:r>
              <a:rPr lang="it-IT" altLang="it-IT" sz="2400" i="1" dirty="0"/>
              <a:t>sistemi di controllo</a:t>
            </a:r>
            <a:r>
              <a:rPr lang="it-IT" altLang="it-IT" sz="2400" dirty="0"/>
              <a:t> “corretti secondo lo scopo” </a:t>
            </a:r>
          </a:p>
          <a:p>
            <a:pPr lvl="1" algn="just">
              <a:buFont typeface="Wingdings" charset="2"/>
              <a:buChar char="v"/>
            </a:pPr>
            <a:r>
              <a:rPr lang="it-IT" altLang="it-IT" sz="2400" dirty="0"/>
              <a:t>Tali sistemi permettono di identificare gli aspetti determinanti di un ambiente così da formare una </a:t>
            </a:r>
            <a:r>
              <a:rPr lang="it-IT" altLang="it-IT" sz="2400" b="1" dirty="0"/>
              <a:t>mappa</a:t>
            </a:r>
            <a:r>
              <a:rPr lang="it-IT" altLang="it-IT" sz="2400" dirty="0"/>
              <a:t> (dell’ambiente) che permetta di </a:t>
            </a:r>
            <a:r>
              <a:rPr lang="it-IT" altLang="it-IT" sz="2400" b="1" dirty="0"/>
              <a:t>prevedere</a:t>
            </a:r>
            <a:r>
              <a:rPr lang="it-IT" altLang="it-IT" sz="2400" dirty="0"/>
              <a:t> gli eventi importanti ai fini </a:t>
            </a:r>
            <a:r>
              <a:rPr lang="it-IT" altLang="it-IT" sz="2400" dirty="0" smtClean="0"/>
              <a:t>del </a:t>
            </a:r>
            <a:r>
              <a:rPr lang="it-IT" altLang="it-IT" sz="2400" dirty="0"/>
              <a:t>raggiungimento degli scopi. </a:t>
            </a:r>
          </a:p>
          <a:p>
            <a:pPr marL="228600" lvl="1" indent="0" algn="just">
              <a:buNone/>
            </a:pPr>
            <a:r>
              <a:rPr lang="it-IT" sz="2200" b="1" dirty="0" smtClean="0"/>
              <a:t>				↓</a:t>
            </a:r>
          </a:p>
          <a:p>
            <a:pPr marL="228600" lvl="1" indent="0" algn="just">
              <a:buNone/>
            </a:pPr>
            <a:r>
              <a:rPr lang="it-IT" sz="2200" dirty="0"/>
              <a:t>	</a:t>
            </a:r>
            <a:r>
              <a:rPr lang="it-IT" sz="2200" dirty="0" smtClean="0"/>
              <a:t>permette di correggere prestazione nell’ambiente ai fini dello scopo</a:t>
            </a:r>
          </a:p>
          <a:p>
            <a:pPr marL="228600" lvl="1" indent="0" algn="just">
              <a:buNone/>
            </a:pPr>
            <a:r>
              <a:rPr lang="it-IT" sz="2200" dirty="0" err="1" smtClean="0"/>
              <a:t>Istinto→comportamento</a:t>
            </a:r>
            <a:r>
              <a:rPr lang="it-IT" sz="2200" dirty="0" smtClean="0"/>
              <a:t> diretto al mantenimento della sopravvivenza della specie (scopo) </a:t>
            </a:r>
          </a:p>
          <a:p>
            <a:pPr marL="228600" lvl="1" indent="0" algn="just">
              <a:buNone/>
            </a:pPr>
            <a:r>
              <a:rPr lang="it-IT" altLang="it-IT" sz="2400" dirty="0"/>
              <a:t>organizzati secondo un architettura gerarchica di </a:t>
            </a:r>
            <a:r>
              <a:rPr lang="it-IT" altLang="it-IT" sz="2400" dirty="0" smtClean="0"/>
              <a:t>sottostrutture</a:t>
            </a:r>
          </a:p>
          <a:p>
            <a:pPr>
              <a:buFontTx/>
              <a:buNone/>
            </a:pPr>
            <a:r>
              <a:rPr lang="it-IT" altLang="it-IT" sz="2000" dirty="0"/>
              <a:t>L’architettura gerarchica dei sistemi di controllo determina la flessibilità dei sistemi stessi così da permettere il raggiungimento dello scopo stabilito all’interno di un ampia varietà di situazioni e condizioni ambientali. </a:t>
            </a:r>
          </a:p>
          <a:p>
            <a:pPr>
              <a:buFontTx/>
              <a:buNone/>
            </a:pPr>
            <a:r>
              <a:rPr lang="it-IT" altLang="it-IT" sz="2000" dirty="0"/>
              <a:t>Per </a:t>
            </a:r>
            <a:r>
              <a:rPr lang="it-IT" altLang="it-IT" sz="2000" dirty="0" err="1"/>
              <a:t>Bowlby</a:t>
            </a:r>
            <a:r>
              <a:rPr lang="it-IT" altLang="it-IT" sz="2000" dirty="0"/>
              <a:t> quindi i punti nodali sono:</a:t>
            </a:r>
          </a:p>
          <a:p>
            <a:r>
              <a:rPr lang="it-IT" altLang="it-IT" sz="2000" dirty="0"/>
              <a:t>La costruzione di una “mappa conoscitiva dell’ambiente” </a:t>
            </a:r>
          </a:p>
          <a:p>
            <a:r>
              <a:rPr lang="it-IT" altLang="it-IT" sz="2000" dirty="0"/>
              <a:t>La flessibilità dei sistemi di controllo che permette il raggiungimento degli scopi al variare delle caratteristiche ambientali.</a:t>
            </a:r>
          </a:p>
          <a:p>
            <a:pPr marL="228600" lvl="1" indent="0" algn="just">
              <a:buNone/>
            </a:pPr>
            <a:endParaRPr lang="it-IT" sz="2200" dirty="0" smtClean="0"/>
          </a:p>
        </p:txBody>
      </p:sp>
      <p:sp>
        <p:nvSpPr>
          <p:cNvPr id="9" name="Ovale 8"/>
          <p:cNvSpPr/>
          <p:nvPr/>
        </p:nvSpPr>
        <p:spPr>
          <a:xfrm>
            <a:off x="7384473" y="512618"/>
            <a:ext cx="2341418" cy="623454"/>
          </a:xfrm>
          <a:prstGeom prst="ellipse">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 name="Connettore 2 10"/>
          <p:cNvCxnSpPr>
            <a:stCxn id="9" idx="3"/>
          </p:cNvCxnSpPr>
          <p:nvPr/>
        </p:nvCxnSpPr>
        <p:spPr>
          <a:xfrm flipH="1">
            <a:off x="2286000" y="1044769"/>
            <a:ext cx="5441366" cy="3125449"/>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2" name="Callout 10 11"/>
          <p:cNvSpPr/>
          <p:nvPr/>
        </p:nvSpPr>
        <p:spPr>
          <a:xfrm>
            <a:off x="7384473" y="5375564"/>
            <a:ext cx="2632363" cy="803563"/>
          </a:xfrm>
          <a:prstGeom prst="callout2">
            <a:avLst>
              <a:gd name="adj1" fmla="val 18750"/>
              <a:gd name="adj2" fmla="val -8333"/>
              <a:gd name="adj3" fmla="val 18750"/>
              <a:gd name="adj4" fmla="val -16667"/>
              <a:gd name="adj5" fmla="val 102155"/>
              <a:gd name="adj6" fmla="val -216667"/>
            </a:avLst>
          </a:prstGeom>
          <a:solidFill>
            <a:schemeClr val="accent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Flessibilità è in relazione a utilizzo di simboli  (linguaggio)</a:t>
            </a:r>
            <a:endParaRPr lang="it-IT" dirty="0"/>
          </a:p>
        </p:txBody>
      </p:sp>
    </p:spTree>
    <p:extLst>
      <p:ext uri="{BB962C8B-B14F-4D97-AF65-F5344CB8AC3E}">
        <p14:creationId xmlns:p14="http://schemas.microsoft.com/office/powerpoint/2010/main" val="206972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lgn="ctr">
              <a:buNone/>
            </a:pPr>
            <a:r>
              <a:rPr lang="it-IT" altLang="it-IT" sz="2400" b="1" dirty="0" smtClean="0"/>
              <a:t>Modelli operativi interni</a:t>
            </a:r>
          </a:p>
          <a:p>
            <a:r>
              <a:rPr lang="it-IT" altLang="it-IT" sz="2400" dirty="0" smtClean="0"/>
              <a:t>Adattamento→</a:t>
            </a:r>
            <a:r>
              <a:rPr lang="it-IT" altLang="it-IT" sz="2400" b="1" dirty="0" smtClean="0"/>
              <a:t> </a:t>
            </a:r>
            <a:r>
              <a:rPr lang="it-IT" altLang="it-IT" sz="2400" dirty="0" smtClean="0"/>
              <a:t>correlato a mappa dell’ambiente, un </a:t>
            </a:r>
            <a:r>
              <a:rPr lang="it-IT" altLang="it-IT" sz="2400" b="1" dirty="0" smtClean="0"/>
              <a:t>modello operativo </a:t>
            </a:r>
            <a:r>
              <a:rPr lang="it-IT" altLang="it-IT" sz="2400" dirty="0" smtClean="0"/>
              <a:t>delle caratteristiche ambientali.  </a:t>
            </a:r>
          </a:p>
          <a:p>
            <a:pPr>
              <a:buNone/>
            </a:pPr>
            <a:r>
              <a:rPr lang="it-IT" altLang="it-IT" sz="2400" dirty="0"/>
              <a:t>Il livello dell’adeguatezza delle previsioni che si possono fare in base al modello dipende da: </a:t>
            </a:r>
          </a:p>
          <a:p>
            <a:r>
              <a:rPr lang="it-IT" altLang="it-IT" sz="2400" dirty="0"/>
              <a:t>La concordanza tra modello e dati disponibili</a:t>
            </a:r>
          </a:p>
          <a:p>
            <a:r>
              <a:rPr lang="it-IT" altLang="it-IT" sz="2400" dirty="0"/>
              <a:t>La sua flessibilità, quanto possa servire ed adattarsi a nuove situazioni</a:t>
            </a:r>
          </a:p>
          <a:p>
            <a:r>
              <a:rPr lang="it-IT" altLang="it-IT" sz="2400" dirty="0"/>
              <a:t>La sua coerenza interna, dalla congruenza delle parti che lo costituiscono</a:t>
            </a:r>
          </a:p>
          <a:p>
            <a:pPr>
              <a:buNone/>
            </a:pPr>
            <a:endParaRPr lang="it-IT" altLang="it-IT" sz="2400" dirty="0" smtClean="0"/>
          </a:p>
          <a:p>
            <a:pPr>
              <a:buNone/>
            </a:pPr>
            <a:r>
              <a:rPr lang="it-IT" altLang="it-IT" sz="2400" dirty="0" smtClean="0"/>
              <a:t>Il </a:t>
            </a:r>
            <a:r>
              <a:rPr lang="it-IT" altLang="it-IT" sz="2400" dirty="0"/>
              <a:t>livello della comprensività dipenderà dal numero di situazioni a cui il modello può essere applicato </a:t>
            </a:r>
          </a:p>
          <a:p>
            <a:pPr>
              <a:buNone/>
            </a:pPr>
            <a:endParaRPr lang="it-IT" altLang="it-IT" sz="2400" dirty="0" smtClean="0"/>
          </a:p>
          <a:p>
            <a:pPr>
              <a:buNone/>
            </a:pPr>
            <a:r>
              <a:rPr lang="it-IT" altLang="it-IT" sz="2400" dirty="0" smtClean="0"/>
              <a:t>Al </a:t>
            </a:r>
            <a:r>
              <a:rPr lang="it-IT" altLang="it-IT" sz="2400" dirty="0"/>
              <a:t>modello operativo dell’ambiente si affianca il modello delle capacità dell’organismo.</a:t>
            </a:r>
          </a:p>
          <a:p>
            <a:pPr>
              <a:buNone/>
            </a:pPr>
            <a:r>
              <a:rPr lang="it-IT" altLang="it-IT" sz="2400" dirty="0"/>
              <a:t>L’adattamento sarà le risultante della costante relazione di questi due modelli. </a:t>
            </a:r>
          </a:p>
          <a:p>
            <a:endParaRPr lang="it-IT" altLang="it-IT" sz="2400" dirty="0"/>
          </a:p>
        </p:txBody>
      </p:sp>
    </p:spTree>
    <p:extLst>
      <p:ext uri="{BB962C8B-B14F-4D97-AF65-F5344CB8AC3E}">
        <p14:creationId xmlns:p14="http://schemas.microsoft.com/office/powerpoint/2010/main" val="1190986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dirty="0" smtClean="0"/>
              <a:t>B. teorizza un </a:t>
            </a:r>
            <a:r>
              <a:rPr lang="it-IT" altLang="it-IT" sz="2400" dirty="0"/>
              <a:t>sistema di controllo biologico complesso </a:t>
            </a:r>
            <a:r>
              <a:rPr lang="it-IT" altLang="it-IT" sz="2400" dirty="0" smtClean="0"/>
              <a:t>sovrastante che </a:t>
            </a:r>
            <a:r>
              <a:rPr lang="it-IT" altLang="it-IT" sz="2400" dirty="0"/>
              <a:t>integra le informazioni provenienti da entrambe i </a:t>
            </a:r>
            <a:r>
              <a:rPr lang="it-IT" altLang="it-IT" sz="2400" dirty="0" smtClean="0"/>
              <a:t>modelli</a:t>
            </a:r>
          </a:p>
          <a:p>
            <a:pPr>
              <a:lnSpc>
                <a:spcPct val="90000"/>
              </a:lnSpc>
              <a:buNone/>
            </a:pPr>
            <a:r>
              <a:rPr lang="it-IT" altLang="it-IT" sz="2400" dirty="0" smtClean="0"/>
              <a:t>Definito </a:t>
            </a:r>
            <a:r>
              <a:rPr lang="it-IT" altLang="it-IT" sz="2400" dirty="0"/>
              <a:t>come MOI (modello operativo interno), permette di “costruirsi un modello della realtà esterna  e delle possibili azioni che possiamo effettuare su di esso”</a:t>
            </a:r>
          </a:p>
          <a:p>
            <a:pPr>
              <a:lnSpc>
                <a:spcPct val="90000"/>
              </a:lnSpc>
              <a:buNone/>
            </a:pPr>
            <a:r>
              <a:rPr lang="it-IT" altLang="it-IT" sz="2400" dirty="0" smtClean="0">
                <a:solidFill>
                  <a:srgbClr val="FF0000"/>
                </a:solidFill>
              </a:rPr>
              <a:t>Nella </a:t>
            </a:r>
            <a:r>
              <a:rPr lang="it-IT" altLang="it-IT" sz="2400" dirty="0">
                <a:solidFill>
                  <a:srgbClr val="FF0000"/>
                </a:solidFill>
              </a:rPr>
              <a:t>fase di sviluppo il bambino costruisce una serie di modelli di se stesso e degli altri basati su modelli ripetuti di esperienze interattive. Queste rappresentazioni delle interazioni sono generalizzate e formano modelli rappresentazionali relativamente fissi che il bambino usa per predire il mondo e mettersi in relazione con esso.</a:t>
            </a:r>
            <a:r>
              <a:rPr lang="it-IT" altLang="it-IT" sz="2400" dirty="0"/>
              <a:t> </a:t>
            </a:r>
          </a:p>
          <a:p>
            <a:pPr>
              <a:lnSpc>
                <a:spcPct val="90000"/>
              </a:lnSpc>
              <a:buFont typeface="Wingdings" charset="2"/>
              <a:buChar char="v"/>
            </a:pPr>
            <a:r>
              <a:rPr lang="it-IT" altLang="it-IT" sz="2400" dirty="0" smtClean="0"/>
              <a:t>Modello implica la qualità relazionale </a:t>
            </a:r>
          </a:p>
          <a:p>
            <a:pPr>
              <a:lnSpc>
                <a:spcPct val="90000"/>
              </a:lnSpc>
              <a:buFont typeface="Wingdings" charset="2"/>
              <a:buChar char="v"/>
            </a:pPr>
            <a:r>
              <a:rPr lang="it-IT" altLang="it-IT" sz="2400" dirty="0" smtClean="0"/>
              <a:t>Operativo definisce l’aspetto dinamico</a:t>
            </a:r>
          </a:p>
          <a:p>
            <a:pPr>
              <a:lnSpc>
                <a:spcPct val="90000"/>
              </a:lnSpc>
              <a:buNone/>
            </a:pPr>
            <a:r>
              <a:rPr lang="it-IT" altLang="it-IT" sz="2400" dirty="0" smtClean="0"/>
              <a:t>Permette</a:t>
            </a:r>
            <a:r>
              <a:rPr lang="it-IT" altLang="it-IT" sz="2400" dirty="0"/>
              <a:t>,  a fronte delle modificazioni ambientali, di anticipare e valutare gli effetti di differenti comportamenti e quindi la possibilità di allargare il repertorio comportamentale e di scelta. </a:t>
            </a:r>
          </a:p>
          <a:p>
            <a:pPr>
              <a:lnSpc>
                <a:spcPct val="90000"/>
              </a:lnSpc>
              <a:buNone/>
            </a:pPr>
            <a:endParaRPr lang="it-IT" altLang="it-IT" sz="2400" dirty="0" smtClean="0"/>
          </a:p>
          <a:p>
            <a:pPr>
              <a:lnSpc>
                <a:spcPct val="90000"/>
              </a:lnSpc>
              <a:buNone/>
            </a:pPr>
            <a:r>
              <a:rPr lang="it-IT" altLang="it-IT" sz="2400" dirty="0" smtClean="0"/>
              <a:t>Questa </a:t>
            </a:r>
            <a:r>
              <a:rPr lang="it-IT" altLang="it-IT" sz="2400" dirty="0"/>
              <a:t>formulazione di MOI è utilizzata da </a:t>
            </a:r>
            <a:r>
              <a:rPr lang="it-IT" altLang="it-IT" sz="2400" dirty="0" err="1"/>
              <a:t>Bowlby</a:t>
            </a:r>
            <a:r>
              <a:rPr lang="it-IT" altLang="it-IT" sz="2400" dirty="0"/>
              <a:t> per mettere in risalto come la conoscenza dell’ambiente in cui si vive è risultato di una costruzione dinamica.</a:t>
            </a:r>
            <a:endParaRPr lang="it-IT" sz="2400" dirty="0"/>
          </a:p>
        </p:txBody>
      </p:sp>
    </p:spTree>
    <p:extLst>
      <p:ext uri="{BB962C8B-B14F-4D97-AF65-F5344CB8AC3E}">
        <p14:creationId xmlns:p14="http://schemas.microsoft.com/office/powerpoint/2010/main" val="12612005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a:buFont typeface="Wingdings" charset="2"/>
              <a:buChar char="Ø"/>
            </a:pPr>
            <a:r>
              <a:rPr lang="it-IT" altLang="it-IT" sz="2400" dirty="0"/>
              <a:t>I MOI sono quindi determinati dalla relazione del bambino con il </a:t>
            </a:r>
            <a:r>
              <a:rPr lang="it-IT" altLang="it-IT" sz="2400" dirty="0" err="1"/>
              <a:t>caregiver</a:t>
            </a:r>
            <a:r>
              <a:rPr lang="it-IT" altLang="it-IT" sz="2400" dirty="0"/>
              <a:t>. </a:t>
            </a:r>
          </a:p>
          <a:p>
            <a:pPr>
              <a:buFont typeface="Wingdings" charset="2"/>
              <a:buChar char="Ø"/>
            </a:pPr>
            <a:r>
              <a:rPr lang="it-IT" altLang="it-IT" sz="2400" dirty="0"/>
              <a:t>Proprio attraverso i MOI il bambino percepisce il mondo prevede il futuro e può pianificare programmi comportamentali.</a:t>
            </a:r>
          </a:p>
          <a:p>
            <a:pPr>
              <a:buFont typeface="Wingdings" charset="2"/>
              <a:buChar char="Ø"/>
            </a:pPr>
            <a:endParaRPr lang="it-IT" altLang="it-IT" sz="2400" dirty="0" smtClean="0"/>
          </a:p>
          <a:p>
            <a:pPr>
              <a:buFont typeface="Wingdings" charset="2"/>
              <a:buChar char="Ø"/>
            </a:pPr>
            <a:r>
              <a:rPr lang="it-IT" altLang="it-IT" sz="2400" dirty="0" smtClean="0"/>
              <a:t>Quindi </a:t>
            </a:r>
            <a:r>
              <a:rPr lang="it-IT" altLang="it-IT" sz="2400" dirty="0"/>
              <a:t>ne consegue che le prime esperienze relazionali infantili sono fondamentali sono alla base della salute mentale e della psicopatologia. </a:t>
            </a:r>
            <a:endParaRPr lang="it-IT" altLang="it-IT" sz="2400" dirty="0" smtClean="0"/>
          </a:p>
          <a:p>
            <a:pPr marL="0" indent="0">
              <a:buNone/>
            </a:pPr>
            <a:endParaRPr lang="it-IT" altLang="it-IT" sz="2400" dirty="0" smtClean="0"/>
          </a:p>
          <a:p>
            <a:pPr>
              <a:buFont typeface="Wingdings" charset="2"/>
              <a:buChar char="Ø"/>
            </a:pPr>
            <a:r>
              <a:rPr lang="it-IT" altLang="it-IT" sz="2400" dirty="0" smtClean="0"/>
              <a:t>Nella </a:t>
            </a:r>
            <a:r>
              <a:rPr lang="it-IT" altLang="it-IT" sz="2400" dirty="0"/>
              <a:t>teoria dell’attaccamento </a:t>
            </a:r>
            <a:r>
              <a:rPr lang="it-IT" altLang="it-IT" sz="2400" dirty="0" err="1"/>
              <a:t>Bowlby</a:t>
            </a:r>
            <a:r>
              <a:rPr lang="it-IT" altLang="it-IT" sz="2400" dirty="0"/>
              <a:t> mette in risalto sia la funzione e le caratteristiche della figura di riferimento (la madre), sia le modalità di funzionamento intrapsichico del bambino. </a:t>
            </a:r>
          </a:p>
          <a:p>
            <a:pPr>
              <a:buFont typeface="Wingdings" charset="2"/>
              <a:buChar char="Ø"/>
            </a:pPr>
            <a:endParaRPr lang="it-IT" altLang="it-IT" sz="2400" dirty="0" smtClean="0"/>
          </a:p>
          <a:p>
            <a:pPr>
              <a:buFont typeface="Wingdings" charset="2"/>
              <a:buChar char="Ø"/>
            </a:pPr>
            <a:endParaRPr lang="it-IT" altLang="it-IT" sz="2400" dirty="0"/>
          </a:p>
          <a:p>
            <a:pPr>
              <a:buFont typeface="Wingdings" charset="2"/>
              <a:buChar char="Ø"/>
            </a:pPr>
            <a:r>
              <a:rPr lang="it-IT" altLang="it-IT" sz="2400" dirty="0" smtClean="0"/>
              <a:t>Gli </a:t>
            </a:r>
            <a:r>
              <a:rPr lang="it-IT" altLang="it-IT" sz="2400" dirty="0"/>
              <a:t>scambi relazionali tra madre e bambino e la situazione reale dove questi avvengono, forniscono le informazioni che vengono utilizzate per  la costruzione dei MOI, che regolano il comportamento  garantendone la plasticità e la flessibilità.  </a:t>
            </a:r>
          </a:p>
          <a:p>
            <a:pPr marL="0" indent="0">
              <a:buNone/>
            </a:pPr>
            <a:endParaRPr lang="it-IT" sz="2400" dirty="0"/>
          </a:p>
        </p:txBody>
      </p:sp>
    </p:spTree>
    <p:extLst>
      <p:ext uri="{BB962C8B-B14F-4D97-AF65-F5344CB8AC3E}">
        <p14:creationId xmlns:p14="http://schemas.microsoft.com/office/powerpoint/2010/main" val="1334602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fontScale="92500" lnSpcReduction="10000"/>
          </a:bodyPr>
          <a:lstStyle/>
          <a:p>
            <a:pPr marL="0" indent="0">
              <a:buNone/>
            </a:pPr>
            <a:r>
              <a:rPr lang="it-IT" sz="2400" dirty="0" smtClean="0"/>
              <a:t>Modello dell’attaccamento </a:t>
            </a:r>
            <a:r>
              <a:rPr lang="it-IT" altLang="it-IT" sz="2400" dirty="0"/>
              <a:t>spiega il </a:t>
            </a:r>
            <a:r>
              <a:rPr lang="it-IT" altLang="it-IT" sz="2400" i="1" dirty="0"/>
              <a:t>modo</a:t>
            </a:r>
            <a:r>
              <a:rPr lang="it-IT" altLang="it-IT" sz="2400" dirty="0"/>
              <a:t> in cui la carenza delle cure materne determina una forma psicopatologica ed il </a:t>
            </a:r>
            <a:r>
              <a:rPr lang="it-IT" altLang="it-IT" sz="2400" i="1" dirty="0"/>
              <a:t>perché</a:t>
            </a:r>
            <a:r>
              <a:rPr lang="it-IT" altLang="it-IT" sz="2400" dirty="0"/>
              <a:t> degli effetti</a:t>
            </a:r>
            <a:r>
              <a:rPr lang="it-IT" altLang="it-IT" sz="2400" dirty="0" smtClean="0"/>
              <a:t>.</a:t>
            </a:r>
          </a:p>
          <a:p>
            <a:pPr marL="0" indent="0">
              <a:buNone/>
            </a:pPr>
            <a:r>
              <a:rPr lang="it-IT" altLang="it-IT" sz="2000" dirty="0" smtClean="0"/>
              <a:t>la </a:t>
            </a:r>
            <a:r>
              <a:rPr lang="it-IT" altLang="it-IT" sz="2000" dirty="0"/>
              <a:t>relazione madre-bambino è il prodotto dell’attività di diversi sistemi comportamentali che hanno come fine la vicinanza con la madre</a:t>
            </a:r>
            <a:r>
              <a:rPr lang="it-IT" altLang="it-IT" sz="2000" dirty="0" smtClean="0"/>
              <a:t>.</a:t>
            </a:r>
          </a:p>
          <a:p>
            <a:pPr marL="0" indent="0">
              <a:buNone/>
            </a:pPr>
            <a:r>
              <a:rPr lang="it-IT" altLang="it-IT" sz="2400" dirty="0"/>
              <a:t>Tra i 9 e 18 mesi i modelli comportamentali di attaccamento vengono incorporati in sistemi (finalizzato allo scopo) elaborati.</a:t>
            </a:r>
          </a:p>
          <a:p>
            <a:pPr marL="0" indent="0">
              <a:buNone/>
            </a:pPr>
            <a:r>
              <a:rPr lang="it-IT" altLang="it-IT" sz="2400" dirty="0"/>
              <a:t>Dai due anni di età esperienze di allontanamento o paurose attivano tali sistemi così da determinare un comportamento di attaccamento. </a:t>
            </a:r>
          </a:p>
          <a:p>
            <a:pPr marL="0" indent="0">
              <a:buNone/>
            </a:pPr>
            <a:r>
              <a:rPr lang="it-IT" sz="2400" dirty="0" smtClean="0"/>
              <a:t>4 fasi in cui si evolve il rapporto:</a:t>
            </a:r>
          </a:p>
          <a:p>
            <a:pPr marL="514350" indent="-514350">
              <a:buFont typeface="+mj-lt"/>
              <a:buAutoNum type="romanUcPeriod"/>
            </a:pPr>
            <a:r>
              <a:rPr lang="it-IT" sz="2400" dirty="0" err="1"/>
              <a:t>P</a:t>
            </a:r>
            <a:r>
              <a:rPr lang="it-IT" sz="2400" dirty="0" err="1" smtClean="0"/>
              <a:t>reattaccamento</a:t>
            </a:r>
            <a:r>
              <a:rPr lang="it-IT" sz="2400" dirty="0" smtClean="0"/>
              <a:t> (0- settimane): comportamento caratterizzato da riflessi (afferrare, piangere, sorridere, seguire con lo sguardo), preferenza della voce materna.</a:t>
            </a:r>
          </a:p>
          <a:p>
            <a:pPr marL="514350" indent="-514350">
              <a:buFont typeface="+mj-lt"/>
              <a:buAutoNum type="romanUcPeriod"/>
            </a:pPr>
            <a:r>
              <a:rPr lang="it-IT" sz="2400" dirty="0" smtClean="0"/>
              <a:t>Formazione del legame di attaccamento (6 sett.- 6/8 mesi). Bambino preferisce la madre. La separazione determina protesta e pianto. </a:t>
            </a:r>
          </a:p>
          <a:p>
            <a:pPr marL="514350" indent="-514350">
              <a:buFont typeface="+mj-lt"/>
              <a:buAutoNum type="romanUcPeriod"/>
            </a:pPr>
            <a:r>
              <a:rPr lang="it-IT" sz="2400" dirty="0" smtClean="0"/>
              <a:t>Angoscia da separazione (8-18/24 mesi): legame di attaccamento emerge dall’angoscia del 7 mese (</a:t>
            </a:r>
            <a:r>
              <a:rPr lang="it-IT" sz="2400" dirty="0" err="1" smtClean="0"/>
              <a:t>Piaget</a:t>
            </a:r>
            <a:r>
              <a:rPr lang="it-IT" sz="2400" dirty="0" smtClean="0"/>
              <a:t>-permanenza dell’oggetto). Bambino affinando sviluppo motorio può dirigersi attivamente verso la madre che esplorare ambiente esterno.</a:t>
            </a:r>
          </a:p>
          <a:p>
            <a:pPr marL="514350" indent="-514350">
              <a:buFont typeface="+mj-lt"/>
              <a:buAutoNum type="romanUcPeriod"/>
            </a:pPr>
            <a:r>
              <a:rPr lang="it-IT" sz="2400" dirty="0" smtClean="0"/>
              <a:t>Formazione del legame reciproco attraverso il linguaggio→ supera angoscia separazione(2 anni e oltre). </a:t>
            </a:r>
            <a:endParaRPr lang="it-IT" sz="2400" dirty="0"/>
          </a:p>
        </p:txBody>
      </p:sp>
    </p:spTree>
    <p:extLst>
      <p:ext uri="{BB962C8B-B14F-4D97-AF65-F5344CB8AC3E}">
        <p14:creationId xmlns:p14="http://schemas.microsoft.com/office/powerpoint/2010/main" val="199054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fontScale="92500" lnSpcReduction="10000"/>
          </a:bodyPr>
          <a:lstStyle/>
          <a:p>
            <a:pPr marL="609600" indent="-609600">
              <a:lnSpc>
                <a:spcPct val="90000"/>
              </a:lnSpc>
              <a:buNone/>
            </a:pPr>
            <a:r>
              <a:rPr lang="it-IT" altLang="it-IT" sz="2400" dirty="0"/>
              <a:t>Quindi (riassumendo) </a:t>
            </a:r>
            <a:r>
              <a:rPr lang="it-IT" altLang="it-IT" sz="2400" dirty="0" err="1"/>
              <a:t>Bowlby</a:t>
            </a:r>
            <a:r>
              <a:rPr lang="it-IT" altLang="it-IT" sz="2400" dirty="0"/>
              <a:t> integrando la prospettiva darwiniana, il metodo dell’ osservazione diretta di matrice etologica e i modelli della psicologia cognitiva sulla funzione e struttura della mente definisce:</a:t>
            </a:r>
          </a:p>
          <a:p>
            <a:pPr>
              <a:lnSpc>
                <a:spcPct val="90000"/>
              </a:lnSpc>
            </a:pPr>
            <a:r>
              <a:rPr lang="it-IT" altLang="it-IT" sz="2400" dirty="0"/>
              <a:t>Il valore adattivo della stretta relazione madre-bambino</a:t>
            </a:r>
          </a:p>
          <a:p>
            <a:pPr>
              <a:lnSpc>
                <a:spcPct val="90000"/>
              </a:lnSpc>
            </a:pPr>
            <a:r>
              <a:rPr lang="it-IT" altLang="it-IT" sz="2400" dirty="0"/>
              <a:t>Tale relazione può assumere diverse caratteristiche nei diversi individui e nelle diverse fasi della vita</a:t>
            </a:r>
          </a:p>
          <a:p>
            <a:pPr>
              <a:lnSpc>
                <a:spcPct val="90000"/>
              </a:lnSpc>
            </a:pPr>
            <a:r>
              <a:rPr lang="it-IT" altLang="it-IT" sz="2400" dirty="0"/>
              <a:t>La carenza della madre ha effetti nocivi</a:t>
            </a:r>
          </a:p>
          <a:p>
            <a:pPr>
              <a:lnSpc>
                <a:spcPct val="90000"/>
              </a:lnSpc>
            </a:pPr>
            <a:r>
              <a:rPr lang="it-IT" altLang="it-IT" sz="2400" dirty="0"/>
              <a:t>Le modalità di interazione adottate ripetitivamente dalla diade si riflettono nelle caratteristiche dei MOI del Sé e degli altri (organismico e ambientale). </a:t>
            </a:r>
          </a:p>
          <a:p>
            <a:pPr>
              <a:lnSpc>
                <a:spcPct val="90000"/>
              </a:lnSpc>
              <a:buNone/>
            </a:pPr>
            <a:r>
              <a:rPr lang="it-IT" altLang="it-IT" sz="2400" dirty="0"/>
              <a:t>Il sistema di attaccamento ha una funzione biologica fondamentale e i meccanismi che regolano la vicinanza madre-bambino svolgono una funzione essenziale. </a:t>
            </a:r>
          </a:p>
          <a:p>
            <a:pPr>
              <a:lnSpc>
                <a:spcPct val="90000"/>
              </a:lnSpc>
              <a:buNone/>
            </a:pPr>
            <a:r>
              <a:rPr lang="it-IT" altLang="it-IT" sz="2400" dirty="0"/>
              <a:t>Il nucleo centrale dei MOI è costituito da informazioni riguardo a chi siano le figure di attaccamento, dove trovare tali figure, quali reazioni ci si aspetta da loro, informazioni su quanto le figure di attaccamento ci accettino e desiderino. </a:t>
            </a:r>
          </a:p>
          <a:p>
            <a:pPr>
              <a:lnSpc>
                <a:spcPct val="90000"/>
              </a:lnSpc>
              <a:buNone/>
            </a:pPr>
            <a:r>
              <a:rPr lang="it-IT" altLang="it-IT" sz="2400" dirty="0"/>
              <a:t>Attraverso i MOI che ognuno costruisce, si determina il modo in cui viene percepito il mondo e le capacità/modalità di prevedere il futuro e fare programmi.</a:t>
            </a:r>
          </a:p>
          <a:p>
            <a:pPr>
              <a:lnSpc>
                <a:spcPct val="90000"/>
              </a:lnSpc>
              <a:buNone/>
            </a:pPr>
            <a:r>
              <a:rPr lang="it-IT" altLang="it-IT" sz="2400" dirty="0"/>
              <a:t>I processi evolutivi e interpersonali influenzano i MOI </a:t>
            </a:r>
          </a:p>
          <a:p>
            <a:pPr>
              <a:lnSpc>
                <a:spcPct val="90000"/>
              </a:lnSpc>
              <a:buNone/>
            </a:pPr>
            <a:r>
              <a:rPr lang="it-IT" altLang="it-IT" sz="2400" dirty="0"/>
              <a:t>I modelli operativi del Sé e della figura di attaccamento sono complementari ed in continua interazione. Da questa interazione e dalla loro struttura dipende sia il modo in cui le figure di attaccamento vengono percepite (disponibili e responsive) sia i sentimenti di fiducia circa la loro disponibilità/indisponibilità. </a:t>
            </a:r>
          </a:p>
          <a:p>
            <a:pPr marL="0" indent="0">
              <a:buNone/>
            </a:pPr>
            <a:endParaRPr lang="it-IT" sz="2400" dirty="0"/>
          </a:p>
        </p:txBody>
      </p:sp>
    </p:spTree>
    <p:extLst>
      <p:ext uri="{BB962C8B-B14F-4D97-AF65-F5344CB8AC3E}">
        <p14:creationId xmlns:p14="http://schemas.microsoft.com/office/powerpoint/2010/main" val="16640446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lnSpcReduction="10000"/>
          </a:bodyPr>
          <a:lstStyle/>
          <a:p>
            <a:pPr algn="ctr">
              <a:buNone/>
            </a:pPr>
            <a:r>
              <a:rPr lang="it-IT" altLang="it-IT" sz="2400" b="1" dirty="0"/>
              <a:t>Mary </a:t>
            </a:r>
            <a:r>
              <a:rPr lang="it-IT" altLang="it-IT" sz="2400" b="1" dirty="0" err="1"/>
              <a:t>Ainsworth</a:t>
            </a:r>
            <a:r>
              <a:rPr lang="it-IT" altLang="it-IT" sz="2400" b="1" dirty="0"/>
              <a:t> </a:t>
            </a:r>
            <a:endParaRPr lang="it-IT" altLang="it-IT" sz="2400" b="1" dirty="0" smtClean="0"/>
          </a:p>
          <a:p>
            <a:pPr>
              <a:buNone/>
            </a:pPr>
            <a:r>
              <a:rPr lang="it-IT" altLang="it-IT" sz="2400" dirty="0" smtClean="0"/>
              <a:t>nel </a:t>
            </a:r>
            <a:r>
              <a:rPr lang="it-IT" altLang="it-IT" sz="2400" dirty="0"/>
              <a:t>1963 in uno studio osservativo sui bambini del Ganda ha riscontrato comportamenti messi in atto al fine di ricercare e mantenere la vicinanza con la madre. </a:t>
            </a:r>
          </a:p>
          <a:p>
            <a:pPr>
              <a:buNone/>
            </a:pPr>
            <a:r>
              <a:rPr lang="it-IT" altLang="it-IT" sz="2400" dirty="0"/>
              <a:t>Tali comportamenti riportavano un picco di intensità trai sei e i nove mesi e continuano a presentarsi in modo regolare fino ai tre anni. </a:t>
            </a:r>
          </a:p>
          <a:p>
            <a:pPr>
              <a:buNone/>
            </a:pPr>
            <a:r>
              <a:rPr lang="it-IT" altLang="it-IT" sz="2400" dirty="0"/>
              <a:t>Questi comportamenti di attaccamento continuano a persistere nella vita di un bambino fino all’adolescenza per poi attenuarsi. </a:t>
            </a:r>
          </a:p>
          <a:p>
            <a:pPr>
              <a:buNone/>
            </a:pPr>
            <a:r>
              <a:rPr lang="it-IT" altLang="it-IT" sz="2400" dirty="0"/>
              <a:t>Nonostante questa diminuzione il comportamento di attaccamento svolge una funzione centrale per il resto della vita di un individuo. </a:t>
            </a:r>
          </a:p>
          <a:p>
            <a:pPr>
              <a:buNone/>
            </a:pPr>
            <a:r>
              <a:rPr lang="it-IT" altLang="it-IT" sz="2400" dirty="0"/>
              <a:t>La </a:t>
            </a:r>
            <a:r>
              <a:rPr lang="it-IT" altLang="it-IT" sz="2400" dirty="0" err="1"/>
              <a:t>Ainsworth</a:t>
            </a:r>
            <a:r>
              <a:rPr lang="it-IT" altLang="it-IT" sz="2400" dirty="0"/>
              <a:t> descrive due sistemi: uno di attaccamento e l’altro di esplorazione.</a:t>
            </a:r>
          </a:p>
          <a:p>
            <a:pPr>
              <a:buNone/>
            </a:pPr>
            <a:r>
              <a:rPr lang="it-IT" altLang="it-IT" sz="2400" dirty="0"/>
              <a:t>Questi due sistemi sono in continua interazione tra loro e proprio dal loro equilibrio dinamico il bambino può apprendere e sviluppare le sue potenzialità mantenendo una giusta distanza con la madre. Questa dinamica ha quindi un enorme valore adattivo per il bambino. </a:t>
            </a:r>
          </a:p>
          <a:p>
            <a:pPr>
              <a:buNone/>
            </a:pPr>
            <a:r>
              <a:rPr lang="it-IT" altLang="it-IT" sz="2400" dirty="0"/>
              <a:t>La madre nell’interazione tra i due sistemi gioca un ruolo determinante essendo la “base sicura” verso cui indirizzare i comportamenti di attaccamento e da cui separarsi momentaneamente (sicuri della sua presenza/costanza)  per esplorare e conoscere il mondo. </a:t>
            </a:r>
          </a:p>
          <a:p>
            <a:pPr marL="0" indent="0">
              <a:buNone/>
            </a:pPr>
            <a:endParaRPr lang="it-IT" sz="2400" dirty="0"/>
          </a:p>
        </p:txBody>
      </p:sp>
    </p:spTree>
    <p:extLst>
      <p:ext uri="{BB962C8B-B14F-4D97-AF65-F5344CB8AC3E}">
        <p14:creationId xmlns:p14="http://schemas.microsoft.com/office/powerpoint/2010/main" val="21393830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lnSpcReduction="10000"/>
          </a:bodyPr>
          <a:lstStyle/>
          <a:p>
            <a:pPr>
              <a:lnSpc>
                <a:spcPct val="90000"/>
              </a:lnSpc>
              <a:buNone/>
            </a:pPr>
            <a:r>
              <a:rPr lang="it-IT" altLang="it-IT" sz="2400" dirty="0"/>
              <a:t>La </a:t>
            </a:r>
            <a:r>
              <a:rPr lang="it-IT" altLang="it-IT" sz="2400" dirty="0" err="1"/>
              <a:t>Ainsworth</a:t>
            </a:r>
            <a:r>
              <a:rPr lang="it-IT" altLang="it-IT" sz="2400" dirty="0"/>
              <a:t> ha creato uno strumento di valutazione, la </a:t>
            </a:r>
            <a:r>
              <a:rPr lang="it-IT" altLang="it-IT" sz="2400" i="1" dirty="0"/>
              <a:t>strange situation</a:t>
            </a:r>
            <a:r>
              <a:rPr lang="it-IT" altLang="it-IT" sz="2400" dirty="0"/>
              <a:t>, molto importante nello studio dei tipi (le differenze individuali) di attaccamento che che legano il bambino con la madre.  </a:t>
            </a:r>
          </a:p>
          <a:p>
            <a:pPr>
              <a:lnSpc>
                <a:spcPct val="90000"/>
              </a:lnSpc>
              <a:buNone/>
            </a:pPr>
            <a:r>
              <a:rPr lang="it-IT" altLang="it-IT" sz="2400" dirty="0"/>
              <a:t>La </a:t>
            </a:r>
            <a:r>
              <a:rPr lang="it-IT" altLang="it-IT" sz="2400" i="1" dirty="0" err="1"/>
              <a:t>starnge</a:t>
            </a:r>
            <a:r>
              <a:rPr lang="it-IT" altLang="it-IT" sz="2400" i="1" dirty="0"/>
              <a:t> situation</a:t>
            </a:r>
            <a:r>
              <a:rPr lang="it-IT" altLang="it-IT" sz="2400" dirty="0"/>
              <a:t> è un paradigma di laboratorio della durata di 20 minuti (suddivisa in 8 episodi ) in cui vengono utilizzate delle separazioni brevi (3 minuti) per valutare il comportamento di attaccamento del bambino. </a:t>
            </a:r>
          </a:p>
          <a:p>
            <a:pPr>
              <a:lnSpc>
                <a:spcPct val="90000"/>
              </a:lnSpc>
              <a:buNone/>
            </a:pPr>
            <a:r>
              <a:rPr lang="it-IT" altLang="it-IT" sz="2400" dirty="0"/>
              <a:t>Questo paradigma ha anche mostrato le interrelazioni tra i sistemi comportamentali di attaccamento, con quello di paura e di esplorazione. </a:t>
            </a:r>
          </a:p>
          <a:p>
            <a:pPr>
              <a:lnSpc>
                <a:spcPct val="90000"/>
              </a:lnSpc>
              <a:buNone/>
            </a:pPr>
            <a:r>
              <a:rPr lang="it-IT" altLang="it-IT" sz="2400" dirty="0" err="1"/>
              <a:t>Ainsworth</a:t>
            </a:r>
            <a:r>
              <a:rPr lang="it-IT" altLang="it-IT" sz="2400" dirty="0"/>
              <a:t> e collaboratori nel 1978 hanno identificato grazie alla strange situation differenti comportamenti di attaccamento: </a:t>
            </a:r>
          </a:p>
          <a:p>
            <a:pPr>
              <a:lnSpc>
                <a:spcPct val="90000"/>
              </a:lnSpc>
            </a:pPr>
            <a:r>
              <a:rPr lang="it-IT" altLang="it-IT" sz="2400" b="1" i="1" dirty="0"/>
              <a:t>Attaccamento sicuro </a:t>
            </a:r>
            <a:r>
              <a:rPr lang="it-IT" altLang="it-IT" sz="2400" dirty="0" smtClean="0"/>
              <a:t>(B) </a:t>
            </a:r>
            <a:r>
              <a:rPr lang="it-IT" altLang="it-IT" sz="2400" dirty="0"/>
              <a:t>ricerca la vicinanza della madre e mostra sollievo al ricongiungimento</a:t>
            </a:r>
          </a:p>
          <a:p>
            <a:pPr>
              <a:lnSpc>
                <a:spcPct val="90000"/>
              </a:lnSpc>
            </a:pPr>
            <a:r>
              <a:rPr lang="it-IT" altLang="it-IT" sz="2400" b="1" i="1" dirty="0"/>
              <a:t>Attaccamento insicuro-evitante </a:t>
            </a:r>
            <a:r>
              <a:rPr lang="it-IT" altLang="it-IT" sz="2400" dirty="0" smtClean="0"/>
              <a:t>(A) </a:t>
            </a:r>
            <a:r>
              <a:rPr lang="it-IT" altLang="it-IT" sz="2400" dirty="0"/>
              <a:t>in cui vengono esibiti segni di indifferenza</a:t>
            </a:r>
          </a:p>
          <a:p>
            <a:pPr>
              <a:lnSpc>
                <a:spcPct val="90000"/>
              </a:lnSpc>
            </a:pPr>
            <a:r>
              <a:rPr lang="it-IT" altLang="it-IT" sz="2400" b="1" i="1" dirty="0"/>
              <a:t>Attaccamento </a:t>
            </a:r>
            <a:r>
              <a:rPr lang="it-IT" altLang="it-IT" sz="2400" b="1" i="1" dirty="0" smtClean="0"/>
              <a:t>insicuro-resistente </a:t>
            </a:r>
            <a:r>
              <a:rPr lang="it-IT" altLang="it-IT" sz="2400" dirty="0" smtClean="0"/>
              <a:t>(C) </a:t>
            </a:r>
            <a:r>
              <a:rPr lang="it-IT" altLang="it-IT" sz="2400" dirty="0"/>
              <a:t>in cui la ricerca di vicinanza non è seguita dal sollievo durante il ricongiungimento con la madre. </a:t>
            </a:r>
          </a:p>
          <a:p>
            <a:pPr>
              <a:lnSpc>
                <a:spcPct val="90000"/>
              </a:lnSpc>
              <a:buNone/>
            </a:pPr>
            <a:r>
              <a:rPr lang="it-IT" altLang="it-IT" sz="2400" dirty="0"/>
              <a:t>Sono stati identificati quindi tre pattern di risposta: sicuro, evitante, ambivalente o resistente.</a:t>
            </a:r>
          </a:p>
          <a:p>
            <a:pPr>
              <a:lnSpc>
                <a:spcPct val="90000"/>
              </a:lnSpc>
              <a:buNone/>
            </a:pPr>
            <a:r>
              <a:rPr lang="it-IT" altLang="it-IT" sz="2400" dirty="0"/>
              <a:t>Questo paradigma sperimentale mette in luce le differenti aspettative cognitive (rispetto le risposte della madre) con cui i bambini affronta la situazione angosciante di separazione.  </a:t>
            </a:r>
          </a:p>
          <a:p>
            <a:pPr marL="0" indent="0">
              <a:buNone/>
            </a:pPr>
            <a:endParaRPr lang="it-IT" sz="2400" dirty="0"/>
          </a:p>
        </p:txBody>
      </p:sp>
    </p:spTree>
    <p:extLst>
      <p:ext uri="{BB962C8B-B14F-4D97-AF65-F5344CB8AC3E}">
        <p14:creationId xmlns:p14="http://schemas.microsoft.com/office/powerpoint/2010/main" val="760068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lnSpcReduction="10000"/>
          </a:bodyPr>
          <a:lstStyle/>
          <a:p>
            <a:pPr>
              <a:buFont typeface="Wingdings" charset="2"/>
              <a:buChar char="Ø"/>
            </a:pPr>
            <a:r>
              <a:rPr lang="it-IT" sz="2400" dirty="0" smtClean="0"/>
              <a:t>1950 B. incaricato da WHO per fare uno studio sul bambini </a:t>
            </a:r>
            <a:r>
              <a:rPr lang="it-IT" sz="2400" dirty="0"/>
              <a:t>senza </a:t>
            </a:r>
            <a:r>
              <a:rPr lang="it-IT" sz="2400" dirty="0" smtClean="0"/>
              <a:t>famiglia → </a:t>
            </a:r>
            <a:r>
              <a:rPr lang="it-IT" sz="2400" i="1" u="sng" dirty="0" err="1" smtClean="0"/>
              <a:t>Maternal</a:t>
            </a:r>
            <a:r>
              <a:rPr lang="it-IT" sz="2400" i="1" u="sng" dirty="0" smtClean="0"/>
              <a:t> Care and </a:t>
            </a:r>
            <a:r>
              <a:rPr lang="it-IT" sz="2400" i="1" u="sng" dirty="0" err="1" smtClean="0"/>
              <a:t>Mental</a:t>
            </a:r>
            <a:r>
              <a:rPr lang="it-IT" sz="2400" i="1" u="sng" dirty="0" smtClean="0"/>
              <a:t> </a:t>
            </a:r>
            <a:r>
              <a:rPr lang="it-IT" sz="2400" i="1" u="sng" dirty="0" err="1" smtClean="0"/>
              <a:t>Health</a:t>
            </a:r>
            <a:r>
              <a:rPr lang="it-IT" sz="2400" i="1" u="sng" dirty="0" smtClean="0"/>
              <a:t> </a:t>
            </a:r>
          </a:p>
          <a:p>
            <a:pPr marL="0" indent="0">
              <a:buNone/>
            </a:pPr>
            <a:r>
              <a:rPr lang="it-IT" sz="2400" i="1" dirty="0" smtClean="0"/>
              <a:t>2 parti: </a:t>
            </a:r>
            <a:endParaRPr lang="it-IT" sz="2400" dirty="0"/>
          </a:p>
          <a:p>
            <a:r>
              <a:rPr lang="it-IT" sz="2400" dirty="0"/>
              <a:t>E</a:t>
            </a:r>
            <a:r>
              <a:rPr lang="it-IT" sz="2400" dirty="0" smtClean="0"/>
              <a:t>ffetti sfavorevoli della deprivazione materna</a:t>
            </a:r>
          </a:p>
          <a:p>
            <a:r>
              <a:rPr lang="it-IT" sz="2400" dirty="0" smtClean="0"/>
              <a:t>Mezzi di prevenzione</a:t>
            </a:r>
            <a:endParaRPr lang="it-IT" sz="2400" dirty="0"/>
          </a:p>
          <a:p>
            <a:pPr marL="0" indent="0" algn="ctr">
              <a:buNone/>
            </a:pPr>
            <a:r>
              <a:rPr lang="it-IT" sz="2400" b="1" dirty="0" smtClean="0"/>
              <a:t>Legame madre bambino</a:t>
            </a:r>
          </a:p>
          <a:p>
            <a:pPr marL="0" indent="0">
              <a:buNone/>
            </a:pPr>
            <a:r>
              <a:rPr lang="it-IT" sz="2400" dirty="0" smtClean="0"/>
              <a:t>Psicoanalisi classica: legame md-figlio si basa sul nutrimento</a:t>
            </a:r>
          </a:p>
          <a:p>
            <a:pPr marL="0" indent="0">
              <a:buNone/>
            </a:pPr>
            <a:r>
              <a:rPr lang="it-IT" sz="2400" dirty="0" smtClean="0"/>
              <a:t>Fame</a:t>
            </a:r>
            <a:r>
              <a:rPr lang="it-IT" sz="2400" dirty="0"/>
              <a:t> </a:t>
            </a:r>
            <a:r>
              <a:rPr lang="it-IT" sz="2400" dirty="0" smtClean="0"/>
              <a:t>→ pulsione primaria</a:t>
            </a:r>
          </a:p>
          <a:p>
            <a:pPr marL="0" indent="0">
              <a:buNone/>
            </a:pPr>
            <a:r>
              <a:rPr lang="it-IT" sz="2400" dirty="0"/>
              <a:t>Relazione personale (dipendenza) </a:t>
            </a:r>
            <a:r>
              <a:rPr lang="it-IT" sz="2400" dirty="0" smtClean="0"/>
              <a:t>→pulsione secondaria</a:t>
            </a:r>
          </a:p>
          <a:p>
            <a:pPr>
              <a:buFont typeface="Wingdings" charset="2"/>
              <a:buChar char="v"/>
            </a:pPr>
            <a:r>
              <a:rPr lang="it-IT" sz="2400" dirty="0" smtClean="0"/>
              <a:t>Se fosse neonato dovrebbe accettare tutti quelli che </a:t>
            </a:r>
            <a:r>
              <a:rPr lang="it-IT" sz="2400" dirty="0"/>
              <a:t>lo nutrono </a:t>
            </a:r>
            <a:r>
              <a:rPr lang="it-IT" sz="2400" dirty="0" smtClean="0"/>
              <a:t>→B. non riscontra tale comportamento </a:t>
            </a:r>
          </a:p>
          <a:p>
            <a:pPr marL="0" indent="0">
              <a:buNone/>
            </a:pPr>
            <a:r>
              <a:rPr lang="it-IT" sz="2400" dirty="0" smtClean="0"/>
              <a:t>B. Si rivolge all’etologia,  a Lorenz</a:t>
            </a:r>
            <a:r>
              <a:rPr lang="it-IT" sz="2400" dirty="0"/>
              <a:t> </a:t>
            </a:r>
            <a:r>
              <a:rPr lang="it-IT" sz="2400" dirty="0" smtClean="0"/>
              <a:t>→ sul “seguire”, sull’ istinto che legano genitori e figli, trasversale alle specie. </a:t>
            </a:r>
          </a:p>
          <a:p>
            <a:pPr marL="0" indent="0">
              <a:buNone/>
            </a:pPr>
            <a:r>
              <a:rPr lang="it-IT" sz="2400" dirty="0" smtClean="0"/>
              <a:t>Le papere seguono la madre NON per </a:t>
            </a:r>
            <a:r>
              <a:rPr lang="it-IT" sz="2400" dirty="0"/>
              <a:t>il cibo </a:t>
            </a:r>
            <a:r>
              <a:rPr lang="it-IT" sz="2400" dirty="0" smtClean="0"/>
              <a:t>→B. applica i principi dell’etologia a concetti psicoanalitici: relazioni d’amore, angoscia separazione, lutto, difesa, collera, colpa, depressione, trauma. </a:t>
            </a:r>
            <a:endParaRPr lang="it-IT" sz="2400" dirty="0"/>
          </a:p>
        </p:txBody>
      </p:sp>
    </p:spTree>
    <p:extLst>
      <p:ext uri="{BB962C8B-B14F-4D97-AF65-F5344CB8AC3E}">
        <p14:creationId xmlns:p14="http://schemas.microsoft.com/office/powerpoint/2010/main" val="18067157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a:buNone/>
            </a:pPr>
            <a:r>
              <a:rPr lang="it-IT" altLang="it-IT" sz="2400" dirty="0"/>
              <a:t>Le differenti aspettative dei bambini derivavano dall’esperienza affettiva del con la madre durante il primo anno di vita.</a:t>
            </a:r>
          </a:p>
          <a:p>
            <a:pPr>
              <a:buNone/>
            </a:pPr>
            <a:r>
              <a:rPr lang="it-IT" altLang="it-IT" sz="2400" dirty="0"/>
              <a:t> questi modelli operativi delle madri (aspettative rispetto al comportamento materno) determinano il modo in cui il bambino risponde allo stress della separazione indotta nella strange situation. </a:t>
            </a:r>
          </a:p>
          <a:p>
            <a:pPr>
              <a:buNone/>
            </a:pPr>
            <a:r>
              <a:rPr lang="it-IT" altLang="it-IT" sz="2400" dirty="0" err="1"/>
              <a:t>Main</a:t>
            </a:r>
            <a:r>
              <a:rPr lang="it-IT" altLang="it-IT" sz="2400" dirty="0"/>
              <a:t> e Solomon hanno identificato un altro tipo: disorientato/disorganizzato (D) per tutti i bambini che presentavano comportamenti di paura,  disorientamento e immobilità. </a:t>
            </a:r>
          </a:p>
          <a:p>
            <a:pPr>
              <a:buNone/>
            </a:pPr>
            <a:r>
              <a:rPr lang="it-IT" altLang="it-IT" sz="2400" dirty="0"/>
              <a:t>Questi sembrano essere indici di una difficoltà del bambino di trovare una strategia volta a ristabilire la vicinanza con la madre.</a:t>
            </a:r>
          </a:p>
          <a:p>
            <a:pPr>
              <a:buNone/>
            </a:pPr>
            <a:r>
              <a:rPr lang="it-IT" altLang="it-IT" sz="2400" dirty="0"/>
              <a:t>Successivamente è stato riscontrato come la madri di questi bambini abbiano subito un trauma o lutto irrisolto.  </a:t>
            </a:r>
          </a:p>
          <a:p>
            <a:pPr marL="0" indent="0">
              <a:buNone/>
            </a:pPr>
            <a:endParaRPr lang="it-IT" sz="2400" dirty="0"/>
          </a:p>
        </p:txBody>
      </p:sp>
    </p:spTree>
    <p:extLst>
      <p:ext uri="{BB962C8B-B14F-4D97-AF65-F5344CB8AC3E}">
        <p14:creationId xmlns:p14="http://schemas.microsoft.com/office/powerpoint/2010/main" val="1793224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b="1" dirty="0" smtClean="0"/>
              <a:t>Attaccamento sicuro</a:t>
            </a:r>
            <a:r>
              <a:rPr lang="it-IT" sz="2400" dirty="0" smtClean="0"/>
              <a:t>: </a:t>
            </a:r>
          </a:p>
          <a:p>
            <a:r>
              <a:rPr lang="it-IT" sz="2400" dirty="0" smtClean="0"/>
              <a:t>bambino utilizza positivamente il contatto con il </a:t>
            </a:r>
            <a:r>
              <a:rPr lang="it-IT" sz="2400" dirty="0" err="1" smtClean="0"/>
              <a:t>caregiver</a:t>
            </a:r>
            <a:r>
              <a:rPr lang="it-IT" sz="2400" dirty="0" smtClean="0"/>
              <a:t> come base sicura per esplorare l’ambiente. </a:t>
            </a:r>
          </a:p>
          <a:p>
            <a:r>
              <a:rPr lang="it-IT" sz="2400" dirty="0" smtClean="0"/>
              <a:t>Separazione lo getta in uno stato di sconforto e turbamento</a:t>
            </a:r>
          </a:p>
          <a:p>
            <a:r>
              <a:rPr lang="it-IT" sz="2400" dirty="0" smtClean="0"/>
              <a:t>Accoglie con calore la madre quando si ricongiungono, cerca il contatto fisico per lenire il nervosismo</a:t>
            </a:r>
          </a:p>
          <a:p>
            <a:r>
              <a:rPr lang="it-IT" sz="2400" dirty="0" smtClean="0"/>
              <a:t>Estroverso con gli estranei in presenza della madre</a:t>
            </a:r>
          </a:p>
          <a:p>
            <a:pPr marL="0" indent="0">
              <a:buNone/>
            </a:pPr>
            <a:r>
              <a:rPr lang="it-IT" sz="2400" b="1" dirty="0" smtClean="0"/>
              <a:t>Attaccamento resistente</a:t>
            </a:r>
            <a:r>
              <a:rPr lang="it-IT" sz="2400" dirty="0" smtClean="0"/>
              <a:t>:</a:t>
            </a:r>
          </a:p>
          <a:p>
            <a:pPr>
              <a:buFont typeface="Wingdings" charset="2"/>
              <a:buChar char="§"/>
            </a:pPr>
            <a:r>
              <a:rPr lang="it-IT" sz="2400" dirty="0" smtClean="0"/>
              <a:t>Legame insicuro che porta il bambino ad esplorare poco ambiente esterno anche in presenza della mamma, cerca sempre la sua vicinanza. </a:t>
            </a:r>
          </a:p>
          <a:p>
            <a:pPr>
              <a:buFont typeface="Wingdings" charset="2"/>
              <a:buChar char="§"/>
            </a:pPr>
            <a:r>
              <a:rPr lang="it-IT" sz="2400" dirty="0" smtClean="0"/>
              <a:t>La separazione li getta in uno stato di disperazione ma al loro ritorno non riescono a calmarsi. Cercano di stare vicino alla madre ma mostrano una marcata ambivalenza, arrabbiati rifiutano il contatto. </a:t>
            </a:r>
          </a:p>
          <a:p>
            <a:pPr>
              <a:buFont typeface="Wingdings" charset="2"/>
              <a:buChar char="§"/>
            </a:pPr>
            <a:r>
              <a:rPr lang="it-IT" sz="2400" dirty="0" smtClean="0"/>
              <a:t>Diffidenti verso gli estranei anche in presenza della madre</a:t>
            </a:r>
            <a:endParaRPr lang="it-IT" sz="2400" dirty="0"/>
          </a:p>
        </p:txBody>
      </p:sp>
    </p:spTree>
    <p:extLst>
      <p:ext uri="{BB962C8B-B14F-4D97-AF65-F5344CB8AC3E}">
        <p14:creationId xmlns:p14="http://schemas.microsoft.com/office/powerpoint/2010/main" val="358147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b="1" dirty="0" smtClean="0"/>
              <a:t>Attaccamento evitante</a:t>
            </a:r>
            <a:r>
              <a:rPr lang="it-IT" sz="2400" dirty="0" smtClean="0"/>
              <a:t>:</a:t>
            </a:r>
          </a:p>
          <a:p>
            <a:pPr>
              <a:buFont typeface="Wingdings" charset="2"/>
              <a:buChar char="ü"/>
            </a:pPr>
            <a:r>
              <a:rPr lang="it-IT" sz="2400" dirty="0" smtClean="0"/>
              <a:t>Attaccamento insicuro in cui viene mostrata poca angoscia nel momento della separazione.</a:t>
            </a:r>
          </a:p>
          <a:p>
            <a:pPr>
              <a:buFont typeface="Wingdings" charset="2"/>
              <a:buChar char="ü"/>
            </a:pPr>
            <a:r>
              <a:rPr lang="it-IT" sz="2400" dirty="0" smtClean="0"/>
              <a:t>Possono voltarsi o ignorare la madre quando vengono richiamati</a:t>
            </a:r>
          </a:p>
          <a:p>
            <a:pPr>
              <a:buFont typeface="Wingdings" charset="2"/>
              <a:buChar char="ü"/>
            </a:pPr>
            <a:r>
              <a:rPr lang="it-IT" sz="2400" dirty="0" smtClean="0"/>
              <a:t>Con gli estranei sono molto socievoli oppure indifferenti. </a:t>
            </a:r>
          </a:p>
          <a:p>
            <a:pPr marL="0" indent="0">
              <a:buNone/>
            </a:pPr>
            <a:r>
              <a:rPr lang="it-IT" sz="2400" b="1" dirty="0" smtClean="0"/>
              <a:t>Attaccamento disorientato/disorganizzato</a:t>
            </a:r>
            <a:r>
              <a:rPr lang="it-IT" sz="2400" dirty="0" smtClean="0"/>
              <a:t>:</a:t>
            </a:r>
          </a:p>
          <a:p>
            <a:pPr>
              <a:buFont typeface="Wingdings" charset="2"/>
              <a:buChar char="Ø"/>
            </a:pPr>
            <a:r>
              <a:rPr lang="it-IT" sz="2400" dirty="0" smtClean="0"/>
              <a:t>Appare come la combinazione dello schema resistente ed evitante</a:t>
            </a:r>
          </a:p>
          <a:p>
            <a:pPr>
              <a:buFont typeface="Wingdings" charset="2"/>
              <a:buChar char="Ø"/>
            </a:pPr>
            <a:r>
              <a:rPr lang="it-IT" sz="2400" dirty="0" smtClean="0"/>
              <a:t>Riflette la confusione se avvicinare o meno la figura di attaccamento. </a:t>
            </a:r>
          </a:p>
          <a:p>
            <a:pPr>
              <a:buFont typeface="Wingdings" charset="2"/>
              <a:buChar char="Ø"/>
            </a:pPr>
            <a:endParaRPr lang="it-IT" sz="2400" dirty="0"/>
          </a:p>
          <a:p>
            <a:pPr marL="0" indent="0">
              <a:buNone/>
            </a:pPr>
            <a:r>
              <a:rPr lang="it-IT" sz="2400" dirty="0" smtClean="0"/>
              <a:t>Alcuni ricercatori preferiscono parlare non di categorie di attaccamento ma di un continuum per descrivere la relazione madre-bambino. </a:t>
            </a:r>
          </a:p>
          <a:p>
            <a:pPr marL="0" indent="0">
              <a:buNone/>
            </a:pPr>
            <a:endParaRPr lang="it-IT" sz="2400" dirty="0"/>
          </a:p>
        </p:txBody>
      </p:sp>
    </p:spTree>
    <p:extLst>
      <p:ext uri="{BB962C8B-B14F-4D97-AF65-F5344CB8AC3E}">
        <p14:creationId xmlns:p14="http://schemas.microsoft.com/office/powerpoint/2010/main" val="20076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lgn="ctr">
              <a:buNone/>
            </a:pPr>
            <a:r>
              <a:rPr lang="it-IT" sz="2400" b="1" dirty="0"/>
              <a:t>Strange </a:t>
            </a:r>
            <a:r>
              <a:rPr lang="it-IT" sz="2400" b="1" dirty="0" smtClean="0"/>
              <a:t>situation</a:t>
            </a:r>
          </a:p>
          <a:p>
            <a:pPr marL="0" indent="0" algn="ctr">
              <a:buNone/>
            </a:pPr>
            <a:r>
              <a:rPr lang="it-IT" sz="2400" dirty="0" smtClean="0"/>
              <a:t> </a:t>
            </a:r>
            <a:r>
              <a:rPr lang="it-IT" sz="2400" dirty="0">
                <a:hlinkClick r:id="rId2"/>
              </a:rPr>
              <a:t>https://</a:t>
            </a:r>
            <a:r>
              <a:rPr lang="it-IT" sz="2400" dirty="0" smtClean="0">
                <a:hlinkClick r:id="rId2"/>
              </a:rPr>
              <a:t>www.youtube.com/watch?v=QTsewNrHUHU</a:t>
            </a:r>
            <a:r>
              <a:rPr lang="it-IT" sz="2400" dirty="0" smtClean="0"/>
              <a:t> </a:t>
            </a:r>
            <a:endParaRPr lang="it-IT" sz="2400" dirty="0"/>
          </a:p>
          <a:p>
            <a:pPr marL="457200" indent="-457200">
              <a:buFont typeface="+mj-lt"/>
              <a:buAutoNum type="arabicPeriod"/>
            </a:pPr>
            <a:endParaRPr lang="it-IT" sz="2400" dirty="0"/>
          </a:p>
        </p:txBody>
      </p:sp>
      <p:graphicFrame>
        <p:nvGraphicFramePr>
          <p:cNvPr id="7" name="Tabella 6"/>
          <p:cNvGraphicFramePr>
            <a:graphicFrameLocks noGrp="1"/>
          </p:cNvGraphicFramePr>
          <p:nvPr>
            <p:extLst>
              <p:ext uri="{D42A27DB-BD31-4B8C-83A1-F6EECF244321}">
                <p14:modId xmlns:p14="http://schemas.microsoft.com/office/powerpoint/2010/main" val="2026361954"/>
              </p:ext>
            </p:extLst>
          </p:nvPr>
        </p:nvGraphicFramePr>
        <p:xfrm>
          <a:off x="152399" y="1147203"/>
          <a:ext cx="11831782" cy="5502792"/>
        </p:xfrm>
        <a:graphic>
          <a:graphicData uri="http://schemas.openxmlformats.org/drawingml/2006/table">
            <a:tbl>
              <a:tblPr>
                <a:tableStyleId>{3C2FFA5D-87B4-456A-9821-1D502468CF0F}</a:tableStyleId>
              </a:tblPr>
              <a:tblGrid>
                <a:gridCol w="293839"/>
                <a:gridCol w="1665068"/>
                <a:gridCol w="999041"/>
                <a:gridCol w="8873834"/>
              </a:tblGrid>
              <a:tr h="729490">
                <a:tc>
                  <a:txBody>
                    <a:bodyPr/>
                    <a:lstStyle/>
                    <a:p>
                      <a:r>
                        <a:rPr lang="it-IT" sz="1600" dirty="0"/>
                        <a:t>1</a:t>
                      </a:r>
                    </a:p>
                  </a:txBody>
                  <a:tcPr marL="7275" marR="7275" marT="7275" marB="7275"/>
                </a:tc>
                <a:tc>
                  <a:txBody>
                    <a:bodyPr/>
                    <a:lstStyle/>
                    <a:p>
                      <a:r>
                        <a:rPr lang="it-IT" sz="1600"/>
                        <a:t>Madre</a:t>
                      </a:r>
                      <a:br>
                        <a:rPr lang="it-IT" sz="1600"/>
                      </a:br>
                      <a:r>
                        <a:rPr lang="it-IT" sz="1600"/>
                        <a:t>Bambino</a:t>
                      </a:r>
                      <a:br>
                        <a:rPr lang="it-IT" sz="1600"/>
                      </a:br>
                      <a:r>
                        <a:rPr lang="it-IT" sz="1600"/>
                        <a:t>Osservatore</a:t>
                      </a:r>
                    </a:p>
                  </a:txBody>
                  <a:tcPr marL="7275" marR="7275" marT="7275" marB="7275"/>
                </a:tc>
                <a:tc>
                  <a:txBody>
                    <a:bodyPr/>
                    <a:lstStyle/>
                    <a:p>
                      <a:r>
                        <a:rPr lang="en-US" sz="1600"/>
                        <a:t>30 sec</a:t>
                      </a:r>
                    </a:p>
                  </a:txBody>
                  <a:tcPr marL="7275" marR="7275" marT="7275" marB="7275"/>
                </a:tc>
                <a:tc>
                  <a:txBody>
                    <a:bodyPr/>
                    <a:lstStyle/>
                    <a:p>
                      <a:r>
                        <a:rPr lang="it-IT" sz="1600"/>
                        <a:t>L’osservatore introduce la madre ed il bambino nella stanza e poi esce</a:t>
                      </a:r>
                    </a:p>
                  </a:txBody>
                  <a:tcPr marL="7275" marR="7275" marT="7275" marB="7275"/>
                </a:tc>
              </a:tr>
              <a:tr h="597619">
                <a:tc>
                  <a:txBody>
                    <a:bodyPr/>
                    <a:lstStyle/>
                    <a:p>
                      <a:r>
                        <a:rPr lang="is-IS" sz="1600"/>
                        <a:t>2</a:t>
                      </a:r>
                    </a:p>
                  </a:txBody>
                  <a:tcPr marL="7275" marR="7275" marT="7275" marB="7275"/>
                </a:tc>
                <a:tc>
                  <a:txBody>
                    <a:bodyPr/>
                    <a:lstStyle/>
                    <a:p>
                      <a:r>
                        <a:rPr lang="it-IT" sz="1600"/>
                        <a:t>Madre</a:t>
                      </a:r>
                      <a:br>
                        <a:rPr lang="it-IT" sz="1600"/>
                      </a:br>
                      <a:r>
                        <a:rPr lang="it-IT" sz="1600"/>
                        <a:t>Bambino</a:t>
                      </a:r>
                    </a:p>
                  </a:txBody>
                  <a:tcPr marL="7275" marR="7275" marT="7275" marB="7275"/>
                </a:tc>
                <a:tc>
                  <a:txBody>
                    <a:bodyPr/>
                    <a:lstStyle/>
                    <a:p>
                      <a:r>
                        <a:rPr lang="nb-NO" sz="1600"/>
                        <a:t>3 min.</a:t>
                      </a:r>
                    </a:p>
                  </a:txBody>
                  <a:tcPr marL="7275" marR="7275" marT="7275" marB="7275"/>
                </a:tc>
                <a:tc>
                  <a:txBody>
                    <a:bodyPr/>
                    <a:lstStyle/>
                    <a:p>
                      <a:r>
                        <a:rPr lang="it-IT" sz="1600" dirty="0"/>
                        <a:t>Il bambino esplora ma la madre non </a:t>
                      </a:r>
                      <a:r>
                        <a:rPr lang="it-IT" sz="1600" dirty="0" smtClean="0"/>
                        <a:t>partecipa.</a:t>
                      </a:r>
                      <a:r>
                        <a:rPr lang="it-IT" sz="1600" baseline="0" dirty="0" smtClean="0"/>
                        <a:t> </a:t>
                      </a:r>
                      <a:r>
                        <a:rPr lang="it-IT" sz="1600" dirty="0" smtClean="0"/>
                        <a:t>se </a:t>
                      </a:r>
                      <a:r>
                        <a:rPr lang="it-IT" sz="1600" dirty="0"/>
                        <a:t>necessario il gioco viene stimolato dopo 2 min.</a:t>
                      </a:r>
                    </a:p>
                  </a:txBody>
                  <a:tcPr marL="7275" marR="7275" marT="7275" marB="7275"/>
                </a:tc>
              </a:tr>
              <a:tr h="1041464">
                <a:tc>
                  <a:txBody>
                    <a:bodyPr/>
                    <a:lstStyle/>
                    <a:p>
                      <a:r>
                        <a:rPr lang="it-IT" sz="1600"/>
                        <a:t>3</a:t>
                      </a:r>
                    </a:p>
                  </a:txBody>
                  <a:tcPr marL="7275" marR="7275" marT="7275" marB="7275"/>
                </a:tc>
                <a:tc>
                  <a:txBody>
                    <a:bodyPr/>
                    <a:lstStyle/>
                    <a:p>
                      <a:r>
                        <a:rPr lang="it-IT" sz="1600" dirty="0"/>
                        <a:t>Madre</a:t>
                      </a:r>
                      <a:br>
                        <a:rPr lang="it-IT" sz="1600" dirty="0"/>
                      </a:br>
                      <a:r>
                        <a:rPr lang="it-IT" sz="1600" dirty="0"/>
                        <a:t>Bambino</a:t>
                      </a:r>
                      <a:br>
                        <a:rPr lang="it-IT" sz="1600" dirty="0"/>
                      </a:br>
                      <a:r>
                        <a:rPr lang="it-IT" sz="1600" dirty="0" smtClean="0"/>
                        <a:t>Estranea</a:t>
                      </a:r>
                      <a:endParaRPr lang="it-IT" sz="1600" dirty="0"/>
                    </a:p>
                  </a:txBody>
                  <a:tcPr marL="7275" marR="7275" marT="7275" marB="7275"/>
                </a:tc>
                <a:tc>
                  <a:txBody>
                    <a:bodyPr/>
                    <a:lstStyle/>
                    <a:p>
                      <a:r>
                        <a:rPr lang="nb-NO" sz="1600"/>
                        <a:t>3 min.</a:t>
                      </a:r>
                    </a:p>
                  </a:txBody>
                  <a:tcPr marL="7275" marR="7275" marT="7275" marB="7275"/>
                </a:tc>
                <a:tc>
                  <a:txBody>
                    <a:bodyPr/>
                    <a:lstStyle/>
                    <a:p>
                      <a:r>
                        <a:rPr lang="it-IT" sz="1600" dirty="0"/>
                        <a:t>Nella stanza entra </a:t>
                      </a:r>
                      <a:r>
                        <a:rPr lang="it-IT" sz="1600" dirty="0" smtClean="0"/>
                        <a:t>l’estranea. </a:t>
                      </a:r>
                      <a:r>
                        <a:rPr lang="it-IT" sz="1600" dirty="0"/>
                        <a:t>Nel primo minuto l’estranea rimane in silenzio. Nel secondo minuto conversa con la madre. Nel terzo minuto l’estranea avvicina il bambino mentre la madre esce dalla stanza in modo non intrusivo.</a:t>
                      </a:r>
                    </a:p>
                  </a:txBody>
                  <a:tcPr marL="7275" marR="7275" marT="7275" marB="7275"/>
                </a:tc>
              </a:tr>
              <a:tr h="608681">
                <a:tc>
                  <a:txBody>
                    <a:bodyPr/>
                    <a:lstStyle/>
                    <a:p>
                      <a:r>
                        <a:rPr lang="it-IT" sz="1600"/>
                        <a:t>4</a:t>
                      </a:r>
                    </a:p>
                  </a:txBody>
                  <a:tcPr marL="7275" marR="7275" marT="7275" marB="7275"/>
                </a:tc>
                <a:tc>
                  <a:txBody>
                    <a:bodyPr/>
                    <a:lstStyle/>
                    <a:p>
                      <a:r>
                        <a:rPr lang="it-IT" sz="1600"/>
                        <a:t>Bambino</a:t>
                      </a:r>
                      <a:br>
                        <a:rPr lang="it-IT" sz="1600"/>
                      </a:br>
                      <a:r>
                        <a:rPr lang="it-IT" sz="1600"/>
                        <a:t>Estranea</a:t>
                      </a:r>
                    </a:p>
                  </a:txBody>
                  <a:tcPr marL="7275" marR="7275" marT="7275" marB="7275"/>
                </a:tc>
                <a:tc>
                  <a:txBody>
                    <a:bodyPr/>
                    <a:lstStyle/>
                    <a:p>
                      <a:r>
                        <a:rPr lang="it-IT" sz="1600"/>
                        <a:t>3 min. o meno</a:t>
                      </a:r>
                    </a:p>
                  </a:txBody>
                  <a:tcPr marL="7275" marR="7275" marT="7275" marB="7275"/>
                </a:tc>
                <a:tc>
                  <a:txBody>
                    <a:bodyPr/>
                    <a:lstStyle/>
                    <a:p>
                      <a:r>
                        <a:rPr lang="it-IT" sz="1600"/>
                        <a:t>Prima separazione. Il comportamento dell’estranea deve adattarsi a quello del bambino.</a:t>
                      </a:r>
                    </a:p>
                  </a:txBody>
                  <a:tcPr marL="7275" marR="7275" marT="7275" marB="7275"/>
                </a:tc>
              </a:tr>
              <a:tr h="685601">
                <a:tc>
                  <a:txBody>
                    <a:bodyPr/>
                    <a:lstStyle/>
                    <a:p>
                      <a:r>
                        <a:rPr lang="it-IT" sz="1600"/>
                        <a:t>5</a:t>
                      </a:r>
                    </a:p>
                  </a:txBody>
                  <a:tcPr marL="7275" marR="7275" marT="7275" marB="7275"/>
                </a:tc>
                <a:tc>
                  <a:txBody>
                    <a:bodyPr/>
                    <a:lstStyle/>
                    <a:p>
                      <a:r>
                        <a:rPr lang="it-IT" sz="1600" dirty="0"/>
                        <a:t>Madre</a:t>
                      </a:r>
                      <a:br>
                        <a:rPr lang="it-IT" sz="1600" dirty="0"/>
                      </a:br>
                      <a:r>
                        <a:rPr lang="it-IT" sz="1600" dirty="0"/>
                        <a:t>Bambino</a:t>
                      </a:r>
                    </a:p>
                  </a:txBody>
                  <a:tcPr marL="7275" marR="7275" marT="7275" marB="7275"/>
                </a:tc>
                <a:tc>
                  <a:txBody>
                    <a:bodyPr/>
                    <a:lstStyle/>
                    <a:p>
                      <a:r>
                        <a:rPr lang="it-IT" sz="1600"/>
                        <a:t>3 min. o più</a:t>
                      </a:r>
                    </a:p>
                  </a:txBody>
                  <a:tcPr marL="7275" marR="7275" marT="7275" marB="7275"/>
                </a:tc>
                <a:tc>
                  <a:txBody>
                    <a:bodyPr/>
                    <a:lstStyle/>
                    <a:p>
                      <a:r>
                        <a:rPr lang="it-IT" sz="1600"/>
                        <a:t>Prima Riunione. La madre saluta e/o conforta il bambino, poi tenta di coinvolgerlo nuovamente nel gioco. A quel punto si allontana nuovamente dalla stanza salutando il bambino.</a:t>
                      </a:r>
                    </a:p>
                  </a:txBody>
                  <a:tcPr marL="7275" marR="7275" marT="7275" marB="7275"/>
                </a:tc>
              </a:tr>
              <a:tr h="615915">
                <a:tc>
                  <a:txBody>
                    <a:bodyPr/>
                    <a:lstStyle/>
                    <a:p>
                      <a:r>
                        <a:rPr lang="it-IT" sz="1600"/>
                        <a:t>6</a:t>
                      </a:r>
                    </a:p>
                  </a:txBody>
                  <a:tcPr marL="7275" marR="7275" marT="7275" marB="7275"/>
                </a:tc>
                <a:tc>
                  <a:txBody>
                    <a:bodyPr/>
                    <a:lstStyle/>
                    <a:p>
                      <a:r>
                        <a:rPr lang="it-IT" sz="1600"/>
                        <a:t>Bambino da solo</a:t>
                      </a:r>
                    </a:p>
                  </a:txBody>
                  <a:tcPr marL="7275" marR="7275" marT="7275" marB="7275"/>
                </a:tc>
                <a:tc>
                  <a:txBody>
                    <a:bodyPr/>
                    <a:lstStyle/>
                    <a:p>
                      <a:r>
                        <a:rPr lang="it-IT" sz="1600"/>
                        <a:t>3 min. o meno</a:t>
                      </a:r>
                    </a:p>
                  </a:txBody>
                  <a:tcPr marL="7275" marR="7275" marT="7275" marB="7275"/>
                </a:tc>
                <a:tc>
                  <a:txBody>
                    <a:bodyPr/>
                    <a:lstStyle/>
                    <a:p>
                      <a:r>
                        <a:rPr lang="it-IT" sz="1600"/>
                        <a:t>Seconda separazione.</a:t>
                      </a:r>
                    </a:p>
                  </a:txBody>
                  <a:tcPr marL="7275" marR="7275" marT="7275" marB="7275"/>
                </a:tc>
              </a:tr>
              <a:tr h="572261">
                <a:tc>
                  <a:txBody>
                    <a:bodyPr/>
                    <a:lstStyle/>
                    <a:p>
                      <a:r>
                        <a:rPr lang="it-IT" sz="1600"/>
                        <a:t>7</a:t>
                      </a:r>
                    </a:p>
                  </a:txBody>
                  <a:tcPr marL="7275" marR="7275" marT="7275" marB="7275"/>
                </a:tc>
                <a:tc>
                  <a:txBody>
                    <a:bodyPr/>
                    <a:lstStyle/>
                    <a:p>
                      <a:r>
                        <a:rPr lang="it-IT" sz="1600"/>
                        <a:t>Bambino</a:t>
                      </a:r>
                      <a:br>
                        <a:rPr lang="it-IT" sz="1600"/>
                      </a:br>
                      <a:r>
                        <a:rPr lang="it-IT" sz="1600"/>
                        <a:t>Estranea</a:t>
                      </a:r>
                    </a:p>
                  </a:txBody>
                  <a:tcPr marL="7275" marR="7275" marT="7275" marB="7275"/>
                </a:tc>
                <a:tc>
                  <a:txBody>
                    <a:bodyPr/>
                    <a:lstStyle/>
                    <a:p>
                      <a:r>
                        <a:rPr lang="it-IT" sz="1600"/>
                        <a:t>3 min. o meno</a:t>
                      </a:r>
                    </a:p>
                  </a:txBody>
                  <a:tcPr marL="7275" marR="7275" marT="7275" marB="7275"/>
                </a:tc>
                <a:tc>
                  <a:txBody>
                    <a:bodyPr/>
                    <a:lstStyle/>
                    <a:p>
                      <a:r>
                        <a:rPr lang="it-IT" sz="1600"/>
                        <a:t>Continuazione della seconda separazione. L’estranea entra ed adegua il proprio comportamento a quello del bambino.</a:t>
                      </a:r>
                    </a:p>
                  </a:txBody>
                  <a:tcPr marL="7275" marR="7275" marT="7275" marB="7275"/>
                </a:tc>
              </a:tr>
              <a:tr h="635181">
                <a:tc>
                  <a:txBody>
                    <a:bodyPr/>
                    <a:lstStyle/>
                    <a:p>
                      <a:r>
                        <a:rPr lang="it-IT" sz="1600"/>
                        <a:t>8</a:t>
                      </a:r>
                    </a:p>
                  </a:txBody>
                  <a:tcPr marL="7275" marR="7275" marT="7275" marB="7275"/>
                </a:tc>
                <a:tc>
                  <a:txBody>
                    <a:bodyPr/>
                    <a:lstStyle/>
                    <a:p>
                      <a:r>
                        <a:rPr lang="it-IT" sz="1600"/>
                        <a:t>Madre</a:t>
                      </a:r>
                      <a:br>
                        <a:rPr lang="it-IT" sz="1600"/>
                      </a:br>
                      <a:r>
                        <a:rPr lang="it-IT" sz="1600"/>
                        <a:t>Bambino</a:t>
                      </a:r>
                    </a:p>
                  </a:txBody>
                  <a:tcPr marL="7275" marR="7275" marT="7275" marB="7275"/>
                </a:tc>
                <a:tc>
                  <a:txBody>
                    <a:bodyPr/>
                    <a:lstStyle/>
                    <a:p>
                      <a:r>
                        <a:rPr lang="it-IT" sz="1600"/>
                        <a:t>3 min. o più</a:t>
                      </a:r>
                    </a:p>
                  </a:txBody>
                  <a:tcPr marL="7275" marR="7275" marT="7275" marB="7275"/>
                </a:tc>
                <a:tc>
                  <a:txBody>
                    <a:bodyPr/>
                    <a:lstStyle/>
                    <a:p>
                      <a:r>
                        <a:rPr lang="it-IT" sz="1600" dirty="0"/>
                        <a:t>Seconda Riunione. La madre saluta, prende in braccio il bambino e lo conforta, poi tenta di coinvolgerlo nuovamente nel gioco.</a:t>
                      </a:r>
                    </a:p>
                  </a:txBody>
                  <a:tcPr marL="7275" marR="7275" marT="7275" marB="7275"/>
                </a:tc>
              </a:tr>
            </a:tbl>
          </a:graphicData>
        </a:graphic>
      </p:graphicFrame>
    </p:spTree>
    <p:extLst>
      <p:ext uri="{BB962C8B-B14F-4D97-AF65-F5344CB8AC3E}">
        <p14:creationId xmlns:p14="http://schemas.microsoft.com/office/powerpoint/2010/main" val="9344005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dirty="0" smtClean="0"/>
              <a:t>La variazioni culturali sull’accudimento dei bambini →determina percentuali di stili d’ attaccamento </a:t>
            </a:r>
          </a:p>
          <a:p>
            <a:pPr marL="0" indent="0">
              <a:buNone/>
            </a:pPr>
            <a:r>
              <a:rPr lang="it-IT" sz="2400" dirty="0" smtClean="0"/>
              <a:t>Cultura determina l’attaccamento?</a:t>
            </a:r>
          </a:p>
          <a:p>
            <a:pPr marL="0" indent="0">
              <a:buNone/>
            </a:pPr>
            <a:r>
              <a:rPr lang="it-IT" sz="2400" dirty="0" smtClean="0"/>
              <a:t>Germania supportano indipendenza e scoraggiano eccessivo contatto fisico</a:t>
            </a:r>
            <a:r>
              <a:rPr lang="it-IT" sz="2400" dirty="0"/>
              <a:t> </a:t>
            </a:r>
            <a:r>
              <a:rPr lang="it-IT" sz="2400" dirty="0" smtClean="0"/>
              <a:t>→mostrano caratteristiche del pattern “evitante”. </a:t>
            </a:r>
          </a:p>
          <a:p>
            <a:pPr marL="0" indent="0">
              <a:buNone/>
            </a:pPr>
            <a:r>
              <a:rPr lang="it-IT" sz="2400" dirty="0" smtClean="0"/>
              <a:t>Cultura giapponese, madri lasciano raramente figli con estranei</a:t>
            </a:r>
            <a:r>
              <a:rPr lang="it-IT" sz="2400" dirty="0"/>
              <a:t> </a:t>
            </a:r>
            <a:r>
              <a:rPr lang="it-IT" sz="2400" dirty="0" smtClean="0"/>
              <a:t>→più facile riscontrare risposte “resistenti” nei bambini davanti a delle separazioni. </a:t>
            </a:r>
          </a:p>
          <a:p>
            <a:pPr marL="0" indent="0">
              <a:buNone/>
            </a:pPr>
            <a:r>
              <a:rPr lang="it-IT" sz="2400" dirty="0" smtClean="0"/>
              <a:t>Tendono ad anticipare i bisogni dei figli piuttosto che rispondervi </a:t>
            </a:r>
          </a:p>
          <a:p>
            <a:pPr marL="0" indent="0">
              <a:buNone/>
            </a:pPr>
            <a:r>
              <a:rPr lang="it-IT" sz="2400" dirty="0" smtClean="0"/>
              <a:t>Tendono a rinforzare routine sociali e promuovono </a:t>
            </a:r>
            <a:r>
              <a:rPr lang="it-IT" sz="2400" i="1" dirty="0" smtClean="0"/>
              <a:t>l’</a:t>
            </a:r>
            <a:r>
              <a:rPr lang="it-IT" sz="2400" i="1" dirty="0" err="1" smtClean="0"/>
              <a:t>amae</a:t>
            </a:r>
            <a:r>
              <a:rPr lang="it-IT" sz="2400" dirty="0"/>
              <a:t> </a:t>
            </a:r>
            <a:r>
              <a:rPr lang="it-IT" sz="2400" dirty="0" smtClean="0"/>
              <a:t>→stato di totale dipendenza del bambino dalla madre.</a:t>
            </a:r>
          </a:p>
          <a:p>
            <a:pPr marL="0" indent="0">
              <a:buNone/>
            </a:pPr>
            <a:r>
              <a:rPr lang="it-IT" sz="2400" dirty="0" smtClean="0"/>
              <a:t>Alla</a:t>
            </a:r>
            <a:r>
              <a:rPr lang="it-IT" sz="2400" i="1" dirty="0" smtClean="0"/>
              <a:t> strange situation </a:t>
            </a:r>
            <a:r>
              <a:rPr lang="it-IT" sz="2400" dirty="0" smtClean="0"/>
              <a:t>sono valutati come insicuri, ma in Giappone un segnale positivo</a:t>
            </a:r>
          </a:p>
          <a:p>
            <a:pPr marL="0" indent="0">
              <a:buNone/>
            </a:pPr>
            <a:r>
              <a:rPr lang="it-IT" sz="2400" dirty="0" smtClean="0"/>
              <a:t>È presupposto per sviluppo di “orientamento </a:t>
            </a:r>
            <a:r>
              <a:rPr lang="it-IT" sz="2400" dirty="0" err="1" smtClean="0"/>
              <a:t>comunitario”→senso</a:t>
            </a:r>
            <a:r>
              <a:rPr lang="it-IT" sz="2400" dirty="0" smtClean="0"/>
              <a:t> di interdipendenza, adeguarsi ai bisogni degli altri, conseguimento di obiettivi di gruppo </a:t>
            </a:r>
          </a:p>
          <a:p>
            <a:pPr marL="0" indent="0">
              <a:buNone/>
            </a:pPr>
            <a:endParaRPr lang="it-IT" sz="2400" i="1" dirty="0" smtClean="0"/>
          </a:p>
          <a:p>
            <a:pPr marL="0" indent="0">
              <a:buNone/>
            </a:pPr>
            <a:r>
              <a:rPr lang="it-IT" sz="2400" dirty="0" smtClean="0"/>
              <a:t>Il ruolo del padre?</a:t>
            </a:r>
            <a:endParaRPr lang="it-IT" sz="2400" dirty="0"/>
          </a:p>
        </p:txBody>
      </p:sp>
      <p:sp>
        <p:nvSpPr>
          <p:cNvPr id="2" name="Callout con freccia in giù 1"/>
          <p:cNvSpPr/>
          <p:nvPr/>
        </p:nvSpPr>
        <p:spPr>
          <a:xfrm>
            <a:off x="235527" y="2382982"/>
            <a:ext cx="2382982" cy="1025236"/>
          </a:xfrm>
          <a:prstGeom prst="downArrowCallout">
            <a:avLst>
              <a:gd name="adj1" fmla="val 25000"/>
              <a:gd name="adj2" fmla="val 30263"/>
              <a:gd name="adj3" fmla="val 25000"/>
              <a:gd name="adj4" fmla="val 33896"/>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5" name="Connettore 2 4"/>
          <p:cNvCxnSpPr/>
          <p:nvPr/>
        </p:nvCxnSpPr>
        <p:spPr>
          <a:xfrm flipH="1">
            <a:off x="3020291" y="4045527"/>
            <a:ext cx="3906982" cy="58189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H="1">
            <a:off x="4682836" y="4045527"/>
            <a:ext cx="2244437" cy="108065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2399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dirty="0" smtClean="0"/>
              <a:t>Pd →figura di attaccamento in relazione al tempo trascorso e atteggiamento positivo rispetto al proprio ruolo. </a:t>
            </a:r>
          </a:p>
          <a:p>
            <a:pPr marL="0" indent="0">
              <a:buNone/>
            </a:pPr>
            <a:r>
              <a:rPr lang="it-IT" sz="2400" dirty="0" smtClean="0"/>
              <a:t>Importante sentirsi riconosciuto nel proprio ruolo. </a:t>
            </a:r>
          </a:p>
          <a:p>
            <a:pPr marL="0" indent="0">
              <a:buNone/>
            </a:pPr>
            <a:r>
              <a:rPr lang="it-IT" sz="2400" dirty="0" err="1" smtClean="0"/>
              <a:t>Main</a:t>
            </a:r>
            <a:r>
              <a:rPr lang="it-IT" sz="2400" dirty="0" smtClean="0"/>
              <a:t> studio su 44 bambini per valutare attaccamento verso la md e il </a:t>
            </a:r>
            <a:r>
              <a:rPr lang="it-IT" sz="2400" dirty="0" err="1" smtClean="0"/>
              <a:t>pd</a:t>
            </a:r>
            <a:endParaRPr lang="it-IT" sz="2400" dirty="0" smtClean="0"/>
          </a:p>
          <a:p>
            <a:pPr marL="0" indent="0">
              <a:buNone/>
            </a:pPr>
            <a:r>
              <a:rPr lang="it-IT" sz="2400" dirty="0" smtClean="0"/>
              <a:t>12 sicuri con entrambi</a:t>
            </a:r>
          </a:p>
          <a:p>
            <a:pPr marL="0" indent="0">
              <a:buNone/>
            </a:pPr>
            <a:r>
              <a:rPr lang="it-IT" sz="2400" dirty="0" smtClean="0"/>
              <a:t>11 sicuri con la madre ma non con il </a:t>
            </a:r>
            <a:r>
              <a:rPr lang="it-IT" sz="2400" dirty="0" err="1" smtClean="0"/>
              <a:t>pd</a:t>
            </a:r>
            <a:endParaRPr lang="it-IT" sz="2400" dirty="0" smtClean="0"/>
          </a:p>
          <a:p>
            <a:pPr marL="0" indent="0">
              <a:buNone/>
            </a:pPr>
            <a:r>
              <a:rPr lang="it-IT" sz="2400" dirty="0" smtClean="0"/>
              <a:t>10 sicuri con il </a:t>
            </a:r>
            <a:r>
              <a:rPr lang="it-IT" sz="2400" dirty="0" err="1" smtClean="0"/>
              <a:t>pd</a:t>
            </a:r>
            <a:r>
              <a:rPr lang="it-IT" sz="2400" dirty="0" smtClean="0"/>
              <a:t> e insicuri con la md</a:t>
            </a:r>
          </a:p>
          <a:p>
            <a:pPr marL="0" indent="0">
              <a:buNone/>
            </a:pPr>
            <a:r>
              <a:rPr lang="it-IT" sz="2400" dirty="0" smtClean="0"/>
              <a:t>11 insicuri con entrambi</a:t>
            </a:r>
          </a:p>
          <a:p>
            <a:pPr marL="0" indent="0">
              <a:buNone/>
            </a:pPr>
            <a:r>
              <a:rPr lang="it-IT" sz="2400" dirty="0" smtClean="0"/>
              <a:t>Bambini sicuri con entrambe i </a:t>
            </a:r>
            <a:r>
              <a:rPr lang="it-IT" sz="2400" dirty="0"/>
              <a:t>genitori </a:t>
            </a:r>
            <a:r>
              <a:rPr lang="it-IT" sz="2400" dirty="0" smtClean="0"/>
              <a:t>→meno schivi, meno insicuri di fronte le sfide della scuola. </a:t>
            </a:r>
          </a:p>
          <a:p>
            <a:pPr marL="0" indent="0">
              <a:buNone/>
            </a:pPr>
            <a:endParaRPr lang="it-IT" sz="2400" dirty="0" smtClean="0"/>
          </a:p>
          <a:p>
            <a:pPr marL="0" indent="0">
              <a:buNone/>
            </a:pPr>
            <a:r>
              <a:rPr lang="it-IT" sz="2400" dirty="0" smtClean="0"/>
              <a:t>Migliore autoregolazione emotiva, migliori competenze sociali con i compagni, livelli più bassi di problemi comportamentali. </a:t>
            </a:r>
          </a:p>
          <a:p>
            <a:pPr marL="0" indent="0">
              <a:buNone/>
            </a:pPr>
            <a:endParaRPr lang="it-IT" sz="2400" dirty="0" smtClean="0"/>
          </a:p>
          <a:p>
            <a:pPr marL="0" indent="0">
              <a:buNone/>
            </a:pPr>
            <a:endParaRPr lang="it-IT" sz="2400" dirty="0"/>
          </a:p>
        </p:txBody>
      </p:sp>
    </p:spTree>
    <p:extLst>
      <p:ext uri="{BB962C8B-B14F-4D97-AF65-F5344CB8AC3E}">
        <p14:creationId xmlns:p14="http://schemas.microsoft.com/office/powerpoint/2010/main" val="17293225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b="1" dirty="0" smtClean="0"/>
              <a:t>Quali sono i fattori che influenzano la sicurezza dell’attaccamento?</a:t>
            </a:r>
          </a:p>
          <a:p>
            <a:pPr marL="0" indent="0">
              <a:buNone/>
            </a:pPr>
            <a:r>
              <a:rPr lang="it-IT" sz="2400" dirty="0" err="1" smtClean="0"/>
              <a:t>Ainsworth⇒il</a:t>
            </a:r>
            <a:r>
              <a:rPr lang="it-IT" sz="2400" dirty="0" smtClean="0"/>
              <a:t> tipo di attaccamento dipende dal tipo di accudimento, di attenzioni ricevute</a:t>
            </a:r>
          </a:p>
          <a:p>
            <a:pPr marL="0" indent="0">
              <a:buNone/>
            </a:pPr>
            <a:r>
              <a:rPr lang="it-IT" sz="2400" dirty="0" smtClean="0"/>
              <a:t>Sono state riscontrate delle caratteristiche nelle madri di bambini con attaccamento sicuro </a:t>
            </a:r>
          </a:p>
          <a:p>
            <a:pPr marL="0" indent="0">
              <a:buNone/>
            </a:pPr>
            <a:endParaRPr lang="it-IT" sz="2400" dirty="0"/>
          </a:p>
          <a:p>
            <a:pPr marL="0" indent="0">
              <a:buNone/>
            </a:pPr>
            <a:endParaRPr lang="it-IT" sz="2400" dirty="0" smtClean="0"/>
          </a:p>
          <a:p>
            <a:pPr marL="0" indent="0">
              <a:buNone/>
            </a:pPr>
            <a:endParaRPr lang="it-IT" sz="2400" dirty="0"/>
          </a:p>
          <a:p>
            <a:pPr marL="0" indent="0">
              <a:buNone/>
            </a:pPr>
            <a:endParaRPr lang="it-IT" sz="2400" dirty="0" smtClean="0"/>
          </a:p>
          <a:p>
            <a:pPr marL="0" indent="0">
              <a:buNone/>
            </a:pPr>
            <a:endParaRPr lang="it-IT" sz="2400" dirty="0"/>
          </a:p>
          <a:p>
            <a:pPr marL="0" indent="0">
              <a:buNone/>
            </a:pPr>
            <a:endParaRPr lang="it-IT" sz="2400" dirty="0"/>
          </a:p>
          <a:p>
            <a:pPr marL="0" indent="0">
              <a:buNone/>
            </a:pPr>
            <a:r>
              <a:rPr lang="it-IT" sz="2400" dirty="0" smtClean="0"/>
              <a:t>Bambini con attaccamento insicuro </a:t>
            </a:r>
            <a:r>
              <a:rPr lang="it-IT" sz="2400" b="1" dirty="0" err="1" smtClean="0"/>
              <a:t>resistente</a:t>
            </a:r>
            <a:r>
              <a:rPr lang="it-IT" sz="2400" dirty="0" err="1" smtClean="0"/>
              <a:t>→genitori</a:t>
            </a:r>
            <a:r>
              <a:rPr lang="it-IT" sz="2400" dirty="0" smtClean="0"/>
              <a:t> con accudimento incostante (entusiasmo o indifferenza) </a:t>
            </a:r>
          </a:p>
          <a:p>
            <a:pPr marL="0" indent="0">
              <a:buNone/>
            </a:pPr>
            <a:r>
              <a:rPr lang="it-IT" sz="2400" dirty="0" smtClean="0"/>
              <a:t>Disperatamente provano ad ottenere conforto e poi rabbia quando non ci riescono </a:t>
            </a:r>
          </a:p>
          <a:p>
            <a:pPr marL="0" indent="0">
              <a:buNone/>
            </a:pPr>
            <a:r>
              <a:rPr lang="it-IT" sz="2400" dirty="0" smtClean="0"/>
              <a:t>Bambini </a:t>
            </a:r>
            <a:r>
              <a:rPr lang="it-IT" sz="2400" b="1" dirty="0" smtClean="0"/>
              <a:t>evitanti</a:t>
            </a:r>
            <a:r>
              <a:rPr lang="it-IT" sz="2400" dirty="0"/>
              <a:t> </a:t>
            </a:r>
            <a:r>
              <a:rPr lang="it-IT" sz="2400" dirty="0" smtClean="0"/>
              <a:t>→ </a:t>
            </a:r>
            <a:r>
              <a:rPr lang="it-IT" sz="2400" dirty="0" err="1" smtClean="0"/>
              <a:t>Ainsworth</a:t>
            </a:r>
            <a:r>
              <a:rPr lang="it-IT" sz="2400" dirty="0" smtClean="0"/>
              <a:t> ha riscontrato md impazienti, indifferenti ai segnali, esprimono sentimenti negativi verso i bambini, poco piacere nel contatto. </a:t>
            </a:r>
          </a:p>
        </p:txBody>
      </p:sp>
      <p:graphicFrame>
        <p:nvGraphicFramePr>
          <p:cNvPr id="4" name="Tabella 3"/>
          <p:cNvGraphicFramePr>
            <a:graphicFrameLocks noGrp="1"/>
          </p:cNvGraphicFramePr>
          <p:nvPr>
            <p:extLst>
              <p:ext uri="{D42A27DB-BD31-4B8C-83A1-F6EECF244321}">
                <p14:modId xmlns:p14="http://schemas.microsoft.com/office/powerpoint/2010/main" val="537937673"/>
              </p:ext>
            </p:extLst>
          </p:nvPr>
        </p:nvGraphicFramePr>
        <p:xfrm>
          <a:off x="152400" y="1661774"/>
          <a:ext cx="8128000" cy="2599883"/>
        </p:xfrm>
        <a:graphic>
          <a:graphicData uri="http://schemas.openxmlformats.org/drawingml/2006/table">
            <a:tbl>
              <a:tblPr firstRow="1" bandRow="1">
                <a:tableStyleId>{5C22544A-7EE6-4342-B048-85BDC9FD1C3A}</a:tableStyleId>
              </a:tblPr>
              <a:tblGrid>
                <a:gridCol w="2484582"/>
                <a:gridCol w="5643418"/>
              </a:tblGrid>
              <a:tr h="374843">
                <a:tc>
                  <a:txBody>
                    <a:bodyPr/>
                    <a:lstStyle/>
                    <a:p>
                      <a:r>
                        <a:rPr lang="it-IT" dirty="0" smtClean="0"/>
                        <a:t>Caratteristica </a:t>
                      </a:r>
                      <a:endParaRPr lang="it-IT" dirty="0"/>
                    </a:p>
                  </a:txBody>
                  <a:tcPr/>
                </a:tc>
                <a:tc>
                  <a:txBody>
                    <a:bodyPr/>
                    <a:lstStyle/>
                    <a:p>
                      <a:r>
                        <a:rPr lang="it-IT" dirty="0" smtClean="0"/>
                        <a:t>Descrizione </a:t>
                      </a:r>
                      <a:endParaRPr lang="it-IT" dirty="0"/>
                    </a:p>
                  </a:txBody>
                  <a:tcPr/>
                </a:tc>
              </a:tr>
              <a:tr h="370840">
                <a:tc>
                  <a:txBody>
                    <a:bodyPr/>
                    <a:lstStyle/>
                    <a:p>
                      <a:r>
                        <a:rPr lang="it-IT" dirty="0" smtClean="0"/>
                        <a:t>Sensibilità </a:t>
                      </a:r>
                      <a:endParaRPr lang="it-IT" dirty="0"/>
                    </a:p>
                  </a:txBody>
                  <a:tcPr/>
                </a:tc>
                <a:tc>
                  <a:txBody>
                    <a:bodyPr/>
                    <a:lstStyle/>
                    <a:p>
                      <a:r>
                        <a:rPr lang="it-IT" dirty="0" smtClean="0"/>
                        <a:t>Risposte pronte e appropriate </a:t>
                      </a:r>
                      <a:endParaRPr lang="it-IT" dirty="0"/>
                    </a:p>
                  </a:txBody>
                  <a:tcPr/>
                </a:tc>
              </a:tr>
              <a:tr h="370840">
                <a:tc>
                  <a:txBody>
                    <a:bodyPr/>
                    <a:lstStyle/>
                    <a:p>
                      <a:r>
                        <a:rPr lang="it-IT" dirty="0" smtClean="0"/>
                        <a:t>Atteggiamento positivo </a:t>
                      </a:r>
                      <a:endParaRPr lang="it-IT" dirty="0"/>
                    </a:p>
                  </a:txBody>
                  <a:tcPr/>
                </a:tc>
                <a:tc>
                  <a:txBody>
                    <a:bodyPr/>
                    <a:lstStyle/>
                    <a:p>
                      <a:r>
                        <a:rPr lang="it-IT" dirty="0" smtClean="0"/>
                        <a:t>Espressione di sentimento e affetto verso il bambino</a:t>
                      </a:r>
                      <a:endParaRPr lang="it-IT" dirty="0"/>
                    </a:p>
                  </a:txBody>
                  <a:tcPr/>
                </a:tc>
              </a:tr>
              <a:tr h="370840">
                <a:tc>
                  <a:txBody>
                    <a:bodyPr/>
                    <a:lstStyle/>
                    <a:p>
                      <a:r>
                        <a:rPr lang="it-IT" dirty="0" smtClean="0"/>
                        <a:t>Sincronia</a:t>
                      </a:r>
                      <a:r>
                        <a:rPr lang="it-IT" baseline="0" dirty="0" smtClean="0"/>
                        <a:t> </a:t>
                      </a:r>
                      <a:endParaRPr lang="it-IT" dirty="0"/>
                    </a:p>
                  </a:txBody>
                  <a:tcPr/>
                </a:tc>
                <a:tc>
                  <a:txBody>
                    <a:bodyPr/>
                    <a:lstStyle/>
                    <a:p>
                      <a:r>
                        <a:rPr lang="it-IT" dirty="0" smtClean="0"/>
                        <a:t>Interazioni armoniose e reciproche con il bambino</a:t>
                      </a:r>
                      <a:endParaRPr lang="it-IT" dirty="0"/>
                    </a:p>
                  </a:txBody>
                  <a:tcPr/>
                </a:tc>
              </a:tr>
              <a:tr h="370840">
                <a:tc>
                  <a:txBody>
                    <a:bodyPr/>
                    <a:lstStyle/>
                    <a:p>
                      <a:r>
                        <a:rPr lang="it-IT" dirty="0" smtClean="0"/>
                        <a:t>Reciprocità </a:t>
                      </a:r>
                      <a:endParaRPr lang="it-IT" dirty="0"/>
                    </a:p>
                  </a:txBody>
                  <a:tcPr/>
                </a:tc>
                <a:tc>
                  <a:txBody>
                    <a:bodyPr/>
                    <a:lstStyle/>
                    <a:p>
                      <a:r>
                        <a:rPr lang="it-IT" dirty="0" smtClean="0"/>
                        <a:t>Md e bambino si occupano della stessa cosa</a:t>
                      </a:r>
                      <a:endParaRPr lang="it-IT" dirty="0"/>
                    </a:p>
                  </a:txBody>
                  <a:tcPr/>
                </a:tc>
              </a:tr>
              <a:tr h="370840">
                <a:tc>
                  <a:txBody>
                    <a:bodyPr/>
                    <a:lstStyle/>
                    <a:p>
                      <a:r>
                        <a:rPr lang="it-IT" dirty="0" smtClean="0"/>
                        <a:t>Sostegno </a:t>
                      </a:r>
                      <a:endParaRPr lang="it-IT" dirty="0"/>
                    </a:p>
                  </a:txBody>
                  <a:tcPr/>
                </a:tc>
                <a:tc>
                  <a:txBody>
                    <a:bodyPr/>
                    <a:lstStyle/>
                    <a:p>
                      <a:r>
                        <a:rPr lang="it-IT" dirty="0" smtClean="0"/>
                        <a:t>Partecipare e sostenere emotivamente attività del figlio</a:t>
                      </a:r>
                      <a:endParaRPr lang="it-IT" dirty="0"/>
                    </a:p>
                  </a:txBody>
                  <a:tcPr/>
                </a:tc>
              </a:tr>
              <a:tr h="370840">
                <a:tc>
                  <a:txBody>
                    <a:bodyPr/>
                    <a:lstStyle/>
                    <a:p>
                      <a:r>
                        <a:rPr lang="it-IT" dirty="0" smtClean="0"/>
                        <a:t>Stimolazione </a:t>
                      </a:r>
                      <a:endParaRPr lang="it-IT" dirty="0"/>
                    </a:p>
                  </a:txBody>
                  <a:tcPr/>
                </a:tc>
                <a:tc>
                  <a:txBody>
                    <a:bodyPr/>
                    <a:lstStyle/>
                    <a:p>
                      <a:r>
                        <a:rPr lang="it-IT" dirty="0" smtClean="0"/>
                        <a:t>Coinvolgere il bambino in differenti attività</a:t>
                      </a:r>
                      <a:endParaRPr lang="it-IT" dirty="0"/>
                    </a:p>
                  </a:txBody>
                  <a:tcPr/>
                </a:tc>
              </a:tr>
            </a:tbl>
          </a:graphicData>
        </a:graphic>
      </p:graphicFrame>
      <p:sp>
        <p:nvSpPr>
          <p:cNvPr id="5" name="CasellaDiTesto 4"/>
          <p:cNvSpPr txBox="1"/>
          <p:nvPr/>
        </p:nvSpPr>
        <p:spPr>
          <a:xfrm>
            <a:off x="8963891" y="389312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680402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dirty="0" err="1" smtClean="0"/>
              <a:t>Ainsworth→Md</a:t>
            </a:r>
            <a:r>
              <a:rPr lang="it-IT" sz="2400" dirty="0" smtClean="0"/>
              <a:t> di bambini evitanti possono essere rigide ed egocentriche o eccessivamente zelanti, eccessivamente stimolanti quando non richiesto.</a:t>
            </a:r>
          </a:p>
          <a:p>
            <a:pPr marL="0" indent="0">
              <a:buNone/>
            </a:pPr>
            <a:r>
              <a:rPr lang="it-IT" sz="2400" dirty="0" smtClean="0"/>
              <a:t>			↓</a:t>
            </a:r>
          </a:p>
          <a:p>
            <a:pPr marL="0" indent="0">
              <a:buNone/>
            </a:pPr>
            <a:r>
              <a:rPr lang="it-IT" sz="2400" dirty="0" smtClean="0"/>
              <a:t>Bambini tendono ad evitare adulti che non apprezzano la loro compagnia o eccessivamente intrusivi. </a:t>
            </a:r>
          </a:p>
          <a:p>
            <a:pPr marL="0" indent="0">
              <a:buNone/>
            </a:pPr>
            <a:r>
              <a:rPr lang="it-IT" sz="2400" dirty="0" smtClean="0"/>
              <a:t>Bambini </a:t>
            </a:r>
            <a:r>
              <a:rPr lang="it-IT" sz="2400" b="1" dirty="0" smtClean="0"/>
              <a:t>disorganizzati</a:t>
            </a:r>
            <a:r>
              <a:rPr lang="it-IT" sz="2400" dirty="0" smtClean="0"/>
              <a:t> →attratti ma allo stesso tempo sono spaventati dal </a:t>
            </a:r>
            <a:r>
              <a:rPr lang="it-IT" sz="2400" dirty="0" err="1" smtClean="0"/>
              <a:t>caregiver</a:t>
            </a:r>
            <a:r>
              <a:rPr lang="it-IT" sz="2400" dirty="0" smtClean="0"/>
              <a:t> → esperienze di rifiuto o maltrattamenti</a:t>
            </a:r>
          </a:p>
          <a:p>
            <a:pPr marL="0" indent="0">
              <a:buNone/>
            </a:pPr>
            <a:endParaRPr lang="it-IT" sz="2400" dirty="0"/>
          </a:p>
          <a:p>
            <a:pPr marL="0" indent="0">
              <a:buNone/>
            </a:pPr>
            <a:r>
              <a:rPr lang="it-IT" sz="2400" dirty="0" smtClean="0"/>
              <a:t>Atteggiamento di avvicinamento/</a:t>
            </a:r>
            <a:r>
              <a:rPr lang="it-IT" sz="2400" dirty="0" err="1" smtClean="0"/>
              <a:t>evitamento</a:t>
            </a:r>
            <a:r>
              <a:rPr lang="it-IT" sz="2400" dirty="0" smtClean="0"/>
              <a:t> (ambivalente/confuso) nel momento della riunione</a:t>
            </a:r>
            <a:r>
              <a:rPr lang="it-IT" sz="2400" dirty="0"/>
              <a:t> </a:t>
            </a:r>
            <a:r>
              <a:rPr lang="it-IT" sz="2400" dirty="0" smtClean="0"/>
              <a:t>→legato a cicli di accettazione e abuso (trascuratezza), non sa se avvicinarsi o allontanarsi </a:t>
            </a:r>
          </a:p>
          <a:p>
            <a:pPr marL="0" indent="0">
              <a:buNone/>
            </a:pPr>
            <a:endParaRPr lang="it-IT" sz="2400" dirty="0"/>
          </a:p>
          <a:p>
            <a:pPr marL="0" indent="0">
              <a:buNone/>
            </a:pPr>
            <a:r>
              <a:rPr lang="it-IT" sz="2400" dirty="0" smtClean="0"/>
              <a:t>Miscuglio di avvicinamento e fuga unito alla tristezza durante la riunione caratterizza i figli di md depresse.  </a:t>
            </a:r>
          </a:p>
          <a:p>
            <a:pPr marL="0" indent="0">
              <a:buNone/>
            </a:pPr>
            <a:endParaRPr lang="it-IT" sz="2400" dirty="0"/>
          </a:p>
        </p:txBody>
      </p:sp>
    </p:spTree>
    <p:extLst>
      <p:ext uri="{BB962C8B-B14F-4D97-AF65-F5344CB8AC3E}">
        <p14:creationId xmlns:p14="http://schemas.microsoft.com/office/powerpoint/2010/main" val="18588307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b="1" dirty="0" smtClean="0"/>
              <a:t>Quali sono i </a:t>
            </a:r>
            <a:r>
              <a:rPr lang="it-IT" sz="2400" b="1" dirty="0" err="1" smtClean="0"/>
              <a:t>caregivers</a:t>
            </a:r>
            <a:r>
              <a:rPr lang="it-IT" sz="2400" b="1" dirty="0" smtClean="0"/>
              <a:t> insensibili? </a:t>
            </a:r>
          </a:p>
          <a:p>
            <a:r>
              <a:rPr lang="it-IT" sz="2400" dirty="0" smtClean="0"/>
              <a:t>Genitori </a:t>
            </a:r>
            <a:r>
              <a:rPr lang="it-IT" sz="2400" b="1" dirty="0" smtClean="0"/>
              <a:t>depressi</a:t>
            </a:r>
            <a:r>
              <a:rPr lang="it-IT" sz="2400" dirty="0"/>
              <a:t> </a:t>
            </a:r>
            <a:r>
              <a:rPr lang="it-IT" sz="2400" dirty="0" smtClean="0"/>
              <a:t>→spesso ignorano segnali sociali e non sono </a:t>
            </a:r>
            <a:r>
              <a:rPr lang="it-IT" sz="2400" dirty="0" err="1" smtClean="0"/>
              <a:t>cpaci</a:t>
            </a:r>
            <a:r>
              <a:rPr lang="it-IT" sz="2400" dirty="0" smtClean="0"/>
              <a:t> di instaurare relazioni sincrone e soddisfacenti. </a:t>
            </a:r>
          </a:p>
          <a:p>
            <a:pPr marL="0" indent="0">
              <a:buNone/>
            </a:pPr>
            <a:r>
              <a:rPr lang="it-IT" sz="2400" dirty="0" smtClean="0"/>
              <a:t>Bambini “protestano” per la mancanza di reattività dei genitori e poi si accordano ai toni depressivi anche con altri adulti. </a:t>
            </a:r>
          </a:p>
          <a:p>
            <a:r>
              <a:rPr lang="it-IT" sz="2400" dirty="0" smtClean="0"/>
              <a:t>Genitori che a loro volta si sono sentiti non amati, trascurati o maltrattati</a:t>
            </a:r>
            <a:r>
              <a:rPr lang="it-IT" sz="2400" dirty="0"/>
              <a:t> </a:t>
            </a:r>
            <a:r>
              <a:rPr lang="it-IT" sz="2400" dirty="0" smtClean="0"/>
              <a:t>→si </a:t>
            </a:r>
            <a:r>
              <a:rPr lang="it-IT" sz="2400" dirty="0" err="1" smtClean="0"/>
              <a:t>rirpomettono</a:t>
            </a:r>
            <a:r>
              <a:rPr lang="it-IT" sz="2400" dirty="0" smtClean="0"/>
              <a:t> di preservare i loro bambini da quello che hanno vissuto ma pretendono figli perfetti di amarli ed essere amati incondizionatamente.</a:t>
            </a:r>
          </a:p>
          <a:p>
            <a:pPr marL="0" indent="0">
              <a:buNone/>
            </a:pPr>
            <a:r>
              <a:rPr lang="it-IT" sz="2400" dirty="0"/>
              <a:t>	</a:t>
            </a:r>
            <a:r>
              <a:rPr lang="it-IT" sz="2400" dirty="0" smtClean="0"/>
              <a:t>		↓</a:t>
            </a:r>
          </a:p>
          <a:p>
            <a:pPr marL="0" indent="0">
              <a:buNone/>
            </a:pPr>
            <a:r>
              <a:rPr lang="it-IT" sz="2400" dirty="0" smtClean="0"/>
              <a:t>Problema quando il bambino sono irritabili o capricciosi. </a:t>
            </a:r>
          </a:p>
          <a:p>
            <a:r>
              <a:rPr lang="it-IT" sz="2400" dirty="0" smtClean="0"/>
              <a:t>Gravidanze non desiderate →ricerca in cui bambini non voluti avevamo percentuale più alta di ospedalizzazioni, voti più bassi, vita sociale più scarsa. </a:t>
            </a:r>
          </a:p>
          <a:p>
            <a:r>
              <a:rPr lang="it-IT" sz="2400" dirty="0" smtClean="0"/>
              <a:t>Qualità del rapporto tra genitori. </a:t>
            </a:r>
          </a:p>
          <a:p>
            <a:endParaRPr lang="it-IT" sz="2400" dirty="0"/>
          </a:p>
        </p:txBody>
      </p:sp>
      <p:cxnSp>
        <p:nvCxnSpPr>
          <p:cNvPr id="4" name="Connettore 2 3"/>
          <p:cNvCxnSpPr/>
          <p:nvPr/>
        </p:nvCxnSpPr>
        <p:spPr>
          <a:xfrm flipH="1">
            <a:off x="1510145" y="955964"/>
            <a:ext cx="263237" cy="65116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35670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b="1" dirty="0" smtClean="0"/>
              <a:t>Si possono fare interventi sui </a:t>
            </a:r>
            <a:r>
              <a:rPr lang="it-IT" sz="2400" b="1" dirty="0" err="1" smtClean="0"/>
              <a:t>caregivers</a:t>
            </a:r>
            <a:r>
              <a:rPr lang="it-IT" sz="2400" b="1" dirty="0" smtClean="0"/>
              <a:t> per aiutarli?</a:t>
            </a:r>
          </a:p>
          <a:p>
            <a:pPr marL="0" indent="0">
              <a:buNone/>
            </a:pPr>
            <a:r>
              <a:rPr lang="it-IT" sz="2400" dirty="0" smtClean="0"/>
              <a:t>Diversi tipi di intervento da differenti professionisti:</a:t>
            </a:r>
          </a:p>
          <a:p>
            <a:r>
              <a:rPr lang="it-IT" sz="2400" dirty="0" smtClean="0"/>
              <a:t>Sostegno alla genitorialità</a:t>
            </a:r>
          </a:p>
          <a:p>
            <a:r>
              <a:rPr lang="it-IT" sz="2400" dirty="0" smtClean="0"/>
              <a:t>Visite domiciliari</a:t>
            </a:r>
          </a:p>
          <a:p>
            <a:r>
              <a:rPr lang="it-IT" sz="2400" dirty="0" smtClean="0"/>
              <a:t>Gruppi di sostegno</a:t>
            </a:r>
          </a:p>
          <a:p>
            <a:pPr marL="0" indent="0">
              <a:buNone/>
            </a:pPr>
            <a:r>
              <a:rPr lang="it-IT" sz="2400" dirty="0" smtClean="0"/>
              <a:t>Interventi volti ad aumentare la sensibilità della madri nei </a:t>
            </a:r>
            <a:r>
              <a:rPr lang="it-IT" sz="2400" dirty="0" err="1" smtClean="0"/>
              <a:t>confrotni</a:t>
            </a:r>
            <a:r>
              <a:rPr lang="it-IT" sz="2400" dirty="0" smtClean="0"/>
              <a:t> dei figli hanno un effetto benefico sull’attaccamento dei bambini. </a:t>
            </a:r>
          </a:p>
          <a:p>
            <a:pPr marL="0" indent="0">
              <a:buNone/>
            </a:pPr>
            <a:endParaRPr lang="it-IT" sz="2400" dirty="0"/>
          </a:p>
          <a:p>
            <a:pPr marL="0" indent="0">
              <a:buNone/>
            </a:pPr>
            <a:r>
              <a:rPr lang="it-IT" sz="2400" b="1" dirty="0" smtClean="0"/>
              <a:t>Temperamento dei bambini influenza il loro attaccamento?</a:t>
            </a:r>
          </a:p>
          <a:p>
            <a:pPr marL="0" indent="0">
              <a:buNone/>
            </a:pPr>
            <a:r>
              <a:rPr lang="it-IT" sz="2400" b="1" i="1" dirty="0" smtClean="0"/>
              <a:t>Ipotesi del temperamento </a:t>
            </a:r>
            <a:r>
              <a:rPr lang="it-IT" sz="2400" dirty="0" smtClean="0"/>
              <a:t>di </a:t>
            </a:r>
            <a:r>
              <a:rPr lang="it-IT" sz="2400" dirty="0" err="1" smtClean="0"/>
              <a:t>Kagan</a:t>
            </a:r>
            <a:r>
              <a:rPr lang="it-IT" sz="2400" dirty="0"/>
              <a:t> </a:t>
            </a:r>
            <a:r>
              <a:rPr lang="it-IT" sz="2400" dirty="0" smtClean="0"/>
              <a:t>→strange situation registra i profili di temperamento dei bambini più che attaccamento </a:t>
            </a:r>
          </a:p>
          <a:p>
            <a:pPr marL="0" indent="0">
              <a:buNone/>
            </a:pPr>
            <a:endParaRPr lang="it-IT" sz="2400" dirty="0" smtClean="0"/>
          </a:p>
        </p:txBody>
      </p:sp>
      <p:graphicFrame>
        <p:nvGraphicFramePr>
          <p:cNvPr id="2" name="Tabella 1"/>
          <p:cNvGraphicFramePr>
            <a:graphicFrameLocks noGrp="1"/>
          </p:cNvGraphicFramePr>
          <p:nvPr>
            <p:extLst>
              <p:ext uri="{D42A27DB-BD31-4B8C-83A1-F6EECF244321}">
                <p14:modId xmlns:p14="http://schemas.microsoft.com/office/powerpoint/2010/main" val="1568745341"/>
              </p:ext>
            </p:extLst>
          </p:nvPr>
        </p:nvGraphicFramePr>
        <p:xfrm>
          <a:off x="300180" y="5231477"/>
          <a:ext cx="5421746" cy="1463040"/>
        </p:xfrm>
        <a:graphic>
          <a:graphicData uri="http://schemas.openxmlformats.org/drawingml/2006/table">
            <a:tbl>
              <a:tblPr firstRow="1" bandRow="1">
                <a:tableStyleId>{5C22544A-7EE6-4342-B048-85BDC9FD1C3A}</a:tableStyleId>
              </a:tblPr>
              <a:tblGrid>
                <a:gridCol w="2710873"/>
                <a:gridCol w="2710873"/>
              </a:tblGrid>
              <a:tr h="350020">
                <a:tc>
                  <a:txBody>
                    <a:bodyPr/>
                    <a:lstStyle/>
                    <a:p>
                      <a:r>
                        <a:rPr lang="it-IT" dirty="0" smtClean="0"/>
                        <a:t>Profilo temperamento</a:t>
                      </a:r>
                      <a:endParaRPr lang="it-IT" dirty="0"/>
                    </a:p>
                  </a:txBody>
                  <a:tcPr/>
                </a:tc>
                <a:tc>
                  <a:txBody>
                    <a:bodyPr/>
                    <a:lstStyle/>
                    <a:p>
                      <a:r>
                        <a:rPr lang="it-IT" dirty="0" smtClean="0"/>
                        <a:t>Attaccamento </a:t>
                      </a:r>
                      <a:endParaRPr lang="it-IT" dirty="0"/>
                    </a:p>
                  </a:txBody>
                  <a:tcPr/>
                </a:tc>
              </a:tr>
              <a:tr h="350020">
                <a:tc>
                  <a:txBody>
                    <a:bodyPr/>
                    <a:lstStyle/>
                    <a:p>
                      <a:r>
                        <a:rPr lang="it-IT" dirty="0" smtClean="0"/>
                        <a:t>Facile </a:t>
                      </a:r>
                      <a:endParaRPr lang="it-IT" dirty="0"/>
                    </a:p>
                  </a:txBody>
                  <a:tcPr/>
                </a:tc>
                <a:tc>
                  <a:txBody>
                    <a:bodyPr/>
                    <a:lstStyle/>
                    <a:p>
                      <a:r>
                        <a:rPr lang="it-IT" dirty="0" smtClean="0"/>
                        <a:t>Sicuro </a:t>
                      </a:r>
                      <a:endParaRPr lang="it-IT" dirty="0"/>
                    </a:p>
                  </a:txBody>
                  <a:tcPr/>
                </a:tc>
              </a:tr>
              <a:tr h="350020">
                <a:tc>
                  <a:txBody>
                    <a:bodyPr/>
                    <a:lstStyle/>
                    <a:p>
                      <a:r>
                        <a:rPr lang="it-IT" dirty="0" smtClean="0"/>
                        <a:t>Difficile </a:t>
                      </a:r>
                      <a:endParaRPr lang="it-IT" dirty="0"/>
                    </a:p>
                  </a:txBody>
                  <a:tcPr/>
                </a:tc>
                <a:tc>
                  <a:txBody>
                    <a:bodyPr/>
                    <a:lstStyle/>
                    <a:p>
                      <a:r>
                        <a:rPr lang="it-IT" dirty="0" smtClean="0"/>
                        <a:t>Resistente </a:t>
                      </a:r>
                      <a:endParaRPr lang="it-IT" dirty="0"/>
                    </a:p>
                  </a:txBody>
                  <a:tcPr/>
                </a:tc>
              </a:tr>
              <a:tr h="350020">
                <a:tc>
                  <a:txBody>
                    <a:bodyPr/>
                    <a:lstStyle/>
                    <a:p>
                      <a:r>
                        <a:rPr lang="it-IT" dirty="0" smtClean="0"/>
                        <a:t>Lento a partire</a:t>
                      </a:r>
                      <a:endParaRPr lang="it-IT" dirty="0"/>
                    </a:p>
                  </a:txBody>
                  <a:tcPr/>
                </a:tc>
                <a:tc>
                  <a:txBody>
                    <a:bodyPr/>
                    <a:lstStyle/>
                    <a:p>
                      <a:r>
                        <a:rPr lang="it-IT" dirty="0" smtClean="0"/>
                        <a:t>Evitante </a:t>
                      </a:r>
                      <a:endParaRPr lang="it-IT" dirty="0"/>
                    </a:p>
                  </a:txBody>
                  <a:tcPr/>
                </a:tc>
              </a:tr>
            </a:tbl>
          </a:graphicData>
        </a:graphic>
      </p:graphicFrame>
    </p:spTree>
    <p:extLst>
      <p:ext uri="{BB962C8B-B14F-4D97-AF65-F5344CB8AC3E}">
        <p14:creationId xmlns:p14="http://schemas.microsoft.com/office/powerpoint/2010/main" val="692513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lnSpcReduction="10000"/>
          </a:bodyPr>
          <a:lstStyle/>
          <a:p>
            <a:pPr>
              <a:buFont typeface="Wingdings" charset="2"/>
              <a:buChar char="v"/>
            </a:pPr>
            <a:r>
              <a:rPr lang="it-IT" sz="2400" dirty="0" smtClean="0"/>
              <a:t>B. ipotizza un comportamento di attaccamento indipendente, con una propria dinamica distinta dal sesso e cibo. </a:t>
            </a:r>
          </a:p>
          <a:p>
            <a:pPr marL="0" indent="0">
              <a:buNone/>
            </a:pPr>
            <a:r>
              <a:rPr lang="it-IT" sz="2400" dirty="0" smtClean="0"/>
              <a:t>Conferma dagli studi di </a:t>
            </a:r>
            <a:r>
              <a:rPr lang="it-IT" sz="2400" dirty="0" err="1" smtClean="0"/>
              <a:t>Harlow</a:t>
            </a:r>
            <a:r>
              <a:rPr lang="it-IT" sz="2400" dirty="0" smtClean="0"/>
              <a:t>→ </a:t>
            </a:r>
            <a:r>
              <a:rPr lang="it-IT" sz="2400" dirty="0">
                <a:hlinkClick r:id="rId2"/>
              </a:rPr>
              <a:t>https://www.youtube.com/watch?v=_3Xe7tuR4VE</a:t>
            </a:r>
            <a:endParaRPr lang="it-IT" altLang="it-IT" sz="2400" dirty="0"/>
          </a:p>
          <a:p>
            <a:pPr marL="0" indent="0">
              <a:buNone/>
            </a:pPr>
            <a:r>
              <a:rPr lang="it-IT" sz="2400" i="1" dirty="0" smtClean="0"/>
              <a:t>“il comportamento di attaccamento è quella forma di comportamento che si manifesta in una persona che consegue o mantiene una prossimità nei confronti di un’altra persona, chiaramente identificata, ritenuta in grado di affrontare il mondo in modo adeguato. Questo comportamento risulta evidente ogni qual volta quella persona è spaventata, affaticata o malata, e si attenua quando si ricevono conforto e cure”. </a:t>
            </a:r>
            <a:r>
              <a:rPr lang="it-IT" sz="2400" dirty="0" smtClean="0"/>
              <a:t>(</a:t>
            </a:r>
            <a:r>
              <a:rPr lang="it-IT" sz="2400" dirty="0" err="1" smtClean="0"/>
              <a:t>Bowlby</a:t>
            </a:r>
            <a:r>
              <a:rPr lang="it-IT" sz="2400" dirty="0" smtClean="0"/>
              <a:t> 1988)</a:t>
            </a:r>
          </a:p>
          <a:p>
            <a:pPr marL="0" indent="0">
              <a:buNone/>
            </a:pPr>
            <a:r>
              <a:rPr lang="it-IT" altLang="it-IT" sz="2400" dirty="0" smtClean="0"/>
              <a:t>Attaccamento:</a:t>
            </a:r>
          </a:p>
          <a:p>
            <a:r>
              <a:rPr lang="it-IT" sz="2400" dirty="0"/>
              <a:t>E</a:t>
            </a:r>
            <a:r>
              <a:rPr lang="it-IT" sz="2400" dirty="0" smtClean="0"/>
              <a:t>vidente nella prima infanzia, ma osservabile in tutto l’intero arco di vita, soprattutto in situazioni di emergenza.</a:t>
            </a:r>
          </a:p>
          <a:p>
            <a:r>
              <a:rPr lang="it-IT" altLang="it-IT" sz="2400" dirty="0" smtClean="0"/>
              <a:t>Funzione biologica: protezione e sicurezza. </a:t>
            </a:r>
          </a:p>
          <a:p>
            <a:pPr marL="0" indent="0">
              <a:buNone/>
            </a:pPr>
            <a:r>
              <a:rPr lang="it-IT" altLang="it-IT" sz="2400" dirty="0" smtClean="0"/>
              <a:t>B. Rifiuta il termine “dipendenza” perché</a:t>
            </a:r>
          </a:p>
          <a:p>
            <a:pPr marL="457200" indent="-457200">
              <a:buFont typeface="+mj-lt"/>
              <a:buAutoNum type="alphaLcPeriod"/>
            </a:pPr>
            <a:r>
              <a:rPr lang="it-IT" altLang="it-IT" sz="2400" dirty="0" smtClean="0"/>
              <a:t>Carattere peggiorativo</a:t>
            </a:r>
          </a:p>
          <a:p>
            <a:pPr marL="457200" indent="-457200">
              <a:buFont typeface="+mj-lt"/>
              <a:buAutoNum type="alphaLcPeriod"/>
            </a:pPr>
            <a:r>
              <a:rPr lang="it-IT" altLang="it-IT" sz="2400" dirty="0" smtClean="0"/>
              <a:t>Non considera aspetto emotivo della relazione </a:t>
            </a:r>
          </a:p>
          <a:p>
            <a:pPr marL="457200" indent="-457200">
              <a:buFont typeface="+mj-lt"/>
              <a:buAutoNum type="alphaLcPeriod"/>
            </a:pPr>
            <a:r>
              <a:rPr lang="it-IT" altLang="it-IT" sz="2400" dirty="0" smtClean="0"/>
              <a:t>Non sembra essere correlata con una funzione biologica</a:t>
            </a:r>
            <a:endParaRPr lang="it-IT" altLang="it-IT" sz="2400" dirty="0"/>
          </a:p>
        </p:txBody>
      </p:sp>
    </p:spTree>
    <p:extLst>
      <p:ext uri="{BB962C8B-B14F-4D97-AF65-F5344CB8AC3E}">
        <p14:creationId xmlns:p14="http://schemas.microsoft.com/office/powerpoint/2010/main" val="9181077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lnSpcReduction="10000"/>
          </a:bodyPr>
          <a:lstStyle/>
          <a:p>
            <a:pPr>
              <a:buFont typeface="Wingdings" charset="2"/>
              <a:buChar char="Ø"/>
            </a:pPr>
            <a:r>
              <a:rPr lang="it-IT" sz="2400" b="1" dirty="0" smtClean="0"/>
              <a:t>Attaccamento dovuto all’accudimento (</a:t>
            </a:r>
            <a:r>
              <a:rPr lang="it-IT" sz="2400" b="1" dirty="0" err="1" smtClean="0"/>
              <a:t>Ainsworth</a:t>
            </a:r>
            <a:r>
              <a:rPr lang="it-IT" sz="2400" b="1" dirty="0" smtClean="0"/>
              <a:t>) o al temperamento?</a:t>
            </a:r>
          </a:p>
          <a:p>
            <a:pPr marL="0" indent="0">
              <a:buNone/>
            </a:pPr>
            <a:r>
              <a:rPr lang="it-IT" sz="2400" dirty="0" smtClean="0"/>
              <a:t>Teoria integrativa </a:t>
            </a:r>
          </a:p>
          <a:p>
            <a:pPr marL="0" indent="0">
              <a:buNone/>
            </a:pPr>
            <a:r>
              <a:rPr lang="it-IT" sz="2400" dirty="0" smtClean="0"/>
              <a:t>ricerca ha mostrato che la qualità dell’attaccamento era predetta da accudimento, una md sensibile e positiva stimola attaccamento sicuro</a:t>
            </a:r>
          </a:p>
          <a:p>
            <a:pPr marL="0" indent="0">
              <a:buNone/>
            </a:pPr>
            <a:r>
              <a:rPr lang="it-IT" sz="2400" dirty="0" smtClean="0"/>
              <a:t>Per quanto riguardo attaccamento insicuro, il tipo di “insicurezza” era determinata dal temperamento. </a:t>
            </a:r>
          </a:p>
          <a:p>
            <a:pPr>
              <a:buFont typeface="Wingdings" charset="2"/>
              <a:buChar char="Ø"/>
            </a:pPr>
            <a:r>
              <a:rPr lang="it-IT" sz="2400" b="1" dirty="0" smtClean="0"/>
              <a:t>Attaccamento predice sviluppo?</a:t>
            </a:r>
          </a:p>
          <a:p>
            <a:pPr marL="0" indent="0">
              <a:buNone/>
            </a:pPr>
            <a:r>
              <a:rPr lang="it-IT" sz="2400" dirty="0" smtClean="0"/>
              <a:t>Bambini attaccamento sicuro</a:t>
            </a:r>
            <a:r>
              <a:rPr lang="it-IT" sz="2400" dirty="0"/>
              <a:t> </a:t>
            </a:r>
            <a:r>
              <a:rPr lang="it-IT" sz="2400" dirty="0" smtClean="0"/>
              <a:t>→esiti evolutivi più favorevoli</a:t>
            </a:r>
          </a:p>
          <a:p>
            <a:pPr marL="0" indent="0">
              <a:buNone/>
            </a:pPr>
            <a:r>
              <a:rPr lang="it-IT" sz="2400" dirty="0" smtClean="0"/>
              <a:t>Risolvono più facilmente problemi a 2 anni, gioco simbolico complesso e creativo, più emozioni positive, risultano avere un maggiore successo sociale. </a:t>
            </a:r>
          </a:p>
          <a:p>
            <a:pPr marL="0" indent="0">
              <a:buNone/>
            </a:pPr>
            <a:r>
              <a:rPr lang="it-IT" sz="2400" dirty="0" smtClean="0"/>
              <a:t>Bambini disorganizzati →rischio di diventare più aggressivi ed essere rifiutati dai compagni. </a:t>
            </a:r>
          </a:p>
          <a:p>
            <a:pPr marL="0" indent="0">
              <a:buNone/>
            </a:pPr>
            <a:endParaRPr lang="it-IT" sz="2400" dirty="0"/>
          </a:p>
          <a:p>
            <a:pPr marL="0" indent="0">
              <a:buNone/>
            </a:pPr>
            <a:r>
              <a:rPr lang="it-IT" sz="2400" dirty="0" smtClean="0"/>
              <a:t>La qualità dell’attaccamento si mantiene stabile nel tempo → ne influenza in modo longitudinale la vita. </a:t>
            </a:r>
          </a:p>
          <a:p>
            <a:pPr marL="0" indent="0">
              <a:buNone/>
            </a:pPr>
            <a:r>
              <a:rPr lang="it-IT" sz="2400" b="1" dirty="0" smtClean="0"/>
              <a:t>Come mai così stabili nel tempo?</a:t>
            </a:r>
            <a:endParaRPr lang="it-IT" sz="2400" b="1" dirty="0"/>
          </a:p>
        </p:txBody>
      </p:sp>
    </p:spTree>
    <p:extLst>
      <p:ext uri="{BB962C8B-B14F-4D97-AF65-F5344CB8AC3E}">
        <p14:creationId xmlns:p14="http://schemas.microsoft.com/office/powerpoint/2010/main" val="18610215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dirty="0" err="1" smtClean="0"/>
              <a:t>Bowlby</a:t>
            </a:r>
            <a:r>
              <a:rPr lang="it-IT" sz="2400" dirty="0" smtClean="0"/>
              <a:t> e </a:t>
            </a:r>
            <a:r>
              <a:rPr lang="it-IT" sz="2400" dirty="0" err="1" smtClean="0"/>
              <a:t>Bretherton</a:t>
            </a:r>
            <a:r>
              <a:rPr lang="it-IT" sz="2400" dirty="0"/>
              <a:t> </a:t>
            </a:r>
            <a:r>
              <a:rPr lang="it-IT" sz="2400" dirty="0" smtClean="0"/>
              <a:t>→nell’interazione con i genitori i bambini si formano i MOI </a:t>
            </a:r>
          </a:p>
          <a:p>
            <a:pPr marL="0" indent="0">
              <a:buNone/>
            </a:pPr>
            <a:r>
              <a:rPr lang="it-IT" sz="2400" dirty="0" smtClean="0"/>
              <a:t>Rappresentazioni di Sé e degli altri utilizzate per interpretare eventi e aspettative riguardo le relazioni. </a:t>
            </a:r>
          </a:p>
          <a:p>
            <a:pPr>
              <a:buFont typeface="Wingdings" charset="2"/>
              <a:buChar char="v"/>
            </a:pPr>
            <a:r>
              <a:rPr lang="it-IT" sz="2400" dirty="0" smtClean="0"/>
              <a:t>Accudimento sensibile</a:t>
            </a:r>
            <a:r>
              <a:rPr lang="it-IT" sz="2400" dirty="0"/>
              <a:t> </a:t>
            </a:r>
            <a:r>
              <a:rPr lang="it-IT" sz="2400" dirty="0" smtClean="0"/>
              <a:t>→MOI positivo (le persone sono affidabili)</a:t>
            </a:r>
          </a:p>
          <a:p>
            <a:pPr marL="0" indent="0">
              <a:buNone/>
            </a:pPr>
            <a:r>
              <a:rPr lang="it-IT" sz="2400" dirty="0" smtClean="0"/>
              <a:t>Rappresentazioni </a:t>
            </a:r>
            <a:r>
              <a:rPr lang="it-IT" sz="2400" dirty="0"/>
              <a:t>del Sé </a:t>
            </a:r>
            <a:r>
              <a:rPr lang="it-IT" sz="2400" dirty="0" smtClean="0"/>
              <a:t>legate alla capacità di ottenere attenzione</a:t>
            </a:r>
            <a:r>
              <a:rPr lang="it-IT" sz="2400" dirty="0"/>
              <a:t> </a:t>
            </a:r>
            <a:r>
              <a:rPr lang="it-IT" sz="2400" dirty="0" smtClean="0"/>
              <a:t>→sono degno di amore, essere amato</a:t>
            </a:r>
          </a:p>
          <a:p>
            <a:pPr>
              <a:buFont typeface="Wingdings" charset="2"/>
              <a:buChar char="v"/>
            </a:pPr>
            <a:r>
              <a:rPr lang="it-IT" sz="2400" dirty="0" smtClean="0"/>
              <a:t>Accudimento </a:t>
            </a:r>
            <a:r>
              <a:rPr lang="it-IT" sz="2400" dirty="0"/>
              <a:t>insensibile, violento, trascurante →MOI negativo (persone inaffidabili)</a:t>
            </a:r>
          </a:p>
          <a:p>
            <a:pPr marL="0" indent="0">
              <a:buNone/>
            </a:pPr>
            <a:r>
              <a:rPr lang="it-IT" sz="2400" dirty="0" smtClean="0"/>
              <a:t>Rappresentazione del Sé connessa </a:t>
            </a:r>
            <a:r>
              <a:rPr lang="it-IT" sz="2400" dirty="0"/>
              <a:t>all’essere ignorati </a:t>
            </a:r>
            <a:r>
              <a:rPr lang="it-IT" sz="2400" dirty="0" smtClean="0"/>
              <a:t>→ sono odioso, inutile, cattivo.</a:t>
            </a:r>
          </a:p>
          <a:p>
            <a:pPr marL="0" indent="0">
              <a:buNone/>
            </a:pPr>
            <a:r>
              <a:rPr lang="it-IT" sz="2400" dirty="0" smtClean="0"/>
              <a:t>Incrociando i modelli del Sé e degli altri:</a:t>
            </a:r>
          </a:p>
          <a:p>
            <a:pPr marL="0" indent="0">
              <a:buNone/>
            </a:pPr>
            <a:r>
              <a:rPr lang="it-IT" sz="2400" dirty="0" smtClean="0"/>
              <a:t> </a:t>
            </a:r>
            <a:endParaRPr lang="it-IT" sz="2400" dirty="0"/>
          </a:p>
        </p:txBody>
      </p:sp>
      <p:graphicFrame>
        <p:nvGraphicFramePr>
          <p:cNvPr id="4" name="Tabella 3"/>
          <p:cNvGraphicFramePr>
            <a:graphicFrameLocks noGrp="1"/>
          </p:cNvGraphicFramePr>
          <p:nvPr>
            <p:extLst>
              <p:ext uri="{D42A27DB-BD31-4B8C-83A1-F6EECF244321}">
                <p14:modId xmlns:p14="http://schemas.microsoft.com/office/powerpoint/2010/main" val="802471975"/>
              </p:ext>
            </p:extLst>
          </p:nvPr>
        </p:nvGraphicFramePr>
        <p:xfrm>
          <a:off x="6451600" y="4944534"/>
          <a:ext cx="3343564" cy="1828800"/>
        </p:xfrm>
        <a:graphic>
          <a:graphicData uri="http://schemas.openxmlformats.org/drawingml/2006/table">
            <a:tbl>
              <a:tblPr firstRow="1" bandRow="1">
                <a:tableStyleId>{5C22544A-7EE6-4342-B048-85BDC9FD1C3A}</a:tableStyleId>
              </a:tblPr>
              <a:tblGrid>
                <a:gridCol w="1671782"/>
                <a:gridCol w="1671782"/>
              </a:tblGrid>
              <a:tr h="873607">
                <a:tc>
                  <a:txBody>
                    <a:bodyPr/>
                    <a:lstStyle/>
                    <a:p>
                      <a:pPr algn="ctr"/>
                      <a:r>
                        <a:rPr lang="it-IT" dirty="0" smtClean="0"/>
                        <a:t>Sicuro</a:t>
                      </a:r>
                    </a:p>
                    <a:p>
                      <a:pPr algn="ctr"/>
                      <a:r>
                        <a:rPr lang="it-IT" dirty="0" smtClean="0"/>
                        <a:t>(attaccamento sicuro) </a:t>
                      </a:r>
                      <a:endParaRPr lang="it-IT" dirty="0"/>
                    </a:p>
                  </a:txBody>
                  <a:tcPr anchor="ctr"/>
                </a:tc>
                <a:tc>
                  <a:txBody>
                    <a:bodyPr/>
                    <a:lstStyle/>
                    <a:p>
                      <a:r>
                        <a:rPr lang="it-IT" dirty="0" smtClean="0"/>
                        <a:t>Preoccupato </a:t>
                      </a:r>
                    </a:p>
                    <a:p>
                      <a:r>
                        <a:rPr lang="it-IT" dirty="0" smtClean="0"/>
                        <a:t>(attaccamento resistente)</a:t>
                      </a:r>
                      <a:endParaRPr lang="it-IT" dirty="0"/>
                    </a:p>
                  </a:txBody>
                  <a:tcPr anchor="ctr"/>
                </a:tc>
              </a:tr>
              <a:tr h="873607">
                <a:tc>
                  <a:txBody>
                    <a:bodyPr/>
                    <a:lstStyle/>
                    <a:p>
                      <a:pPr algn="ctr"/>
                      <a:r>
                        <a:rPr lang="it-IT" dirty="0" smtClean="0"/>
                        <a:t>Evitante </a:t>
                      </a:r>
                      <a:endParaRPr lang="it-IT" dirty="0"/>
                    </a:p>
                  </a:txBody>
                  <a:tcPr anchor="ctr"/>
                </a:tc>
                <a:tc>
                  <a:txBody>
                    <a:bodyPr/>
                    <a:lstStyle/>
                    <a:p>
                      <a:pPr algn="ctr"/>
                      <a:r>
                        <a:rPr lang="it-IT" dirty="0" smtClean="0"/>
                        <a:t>Timoroso</a:t>
                      </a:r>
                      <a:r>
                        <a:rPr lang="it-IT" baseline="0" dirty="0" smtClean="0"/>
                        <a:t> </a:t>
                      </a:r>
                    </a:p>
                    <a:p>
                      <a:pPr algn="ctr"/>
                      <a:r>
                        <a:rPr lang="it-IT" baseline="0" dirty="0" smtClean="0"/>
                        <a:t>(attaccamento </a:t>
                      </a:r>
                      <a:r>
                        <a:rPr lang="it-IT" baseline="0" dirty="0" err="1" smtClean="0"/>
                        <a:t>disorganizato</a:t>
                      </a:r>
                      <a:r>
                        <a:rPr lang="it-IT" baseline="0" dirty="0" smtClean="0"/>
                        <a:t>)</a:t>
                      </a:r>
                      <a:endParaRPr lang="it-IT" dirty="0"/>
                    </a:p>
                  </a:txBody>
                  <a:tcPr anchor="ctr"/>
                </a:tc>
              </a:tr>
            </a:tbl>
          </a:graphicData>
        </a:graphic>
      </p:graphicFrame>
      <p:sp>
        <p:nvSpPr>
          <p:cNvPr id="5" name="CasellaDiTesto 4"/>
          <p:cNvSpPr txBox="1"/>
          <p:nvPr/>
        </p:nvSpPr>
        <p:spPr>
          <a:xfrm>
            <a:off x="6451600" y="4213536"/>
            <a:ext cx="3343563" cy="646331"/>
          </a:xfrm>
          <a:prstGeom prst="rect">
            <a:avLst/>
          </a:prstGeom>
          <a:noFill/>
        </p:spPr>
        <p:txBody>
          <a:bodyPr wrap="square" rtlCol="0">
            <a:spAutoFit/>
          </a:bodyPr>
          <a:lstStyle/>
          <a:p>
            <a:pPr algn="ctr"/>
            <a:r>
              <a:rPr lang="it-IT" dirty="0" smtClean="0"/>
              <a:t>Modello del Sé</a:t>
            </a:r>
          </a:p>
          <a:p>
            <a:r>
              <a:rPr lang="it-IT" dirty="0" smtClean="0"/>
              <a:t>    Positivo	Negativo </a:t>
            </a:r>
            <a:endParaRPr lang="it-IT" dirty="0"/>
          </a:p>
        </p:txBody>
      </p:sp>
      <p:sp>
        <p:nvSpPr>
          <p:cNvPr id="6" name="CasellaDiTesto 5"/>
          <p:cNvSpPr txBox="1"/>
          <p:nvPr/>
        </p:nvSpPr>
        <p:spPr>
          <a:xfrm>
            <a:off x="5698958" y="4859867"/>
            <a:ext cx="738664" cy="1998133"/>
          </a:xfrm>
          <a:prstGeom prst="rect">
            <a:avLst/>
          </a:prstGeom>
          <a:noFill/>
        </p:spPr>
        <p:txBody>
          <a:bodyPr vert="vert270" wrap="square" rtlCol="0">
            <a:spAutoFit/>
          </a:bodyPr>
          <a:lstStyle/>
          <a:p>
            <a:pPr algn="ctr"/>
            <a:r>
              <a:rPr lang="it-IT" dirty="0" smtClean="0"/>
              <a:t>Modello degli altri</a:t>
            </a:r>
          </a:p>
          <a:p>
            <a:r>
              <a:rPr lang="it-IT" dirty="0" smtClean="0"/>
              <a:t>Negativo  Positivo</a:t>
            </a:r>
            <a:endParaRPr lang="it-IT" dirty="0"/>
          </a:p>
        </p:txBody>
      </p:sp>
    </p:spTree>
    <p:extLst>
      <p:ext uri="{BB962C8B-B14F-4D97-AF65-F5344CB8AC3E}">
        <p14:creationId xmlns:p14="http://schemas.microsoft.com/office/powerpoint/2010/main" val="895529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algn="just">
              <a:buFont typeface="Wingdings" charset="2"/>
              <a:buChar char="q"/>
            </a:pPr>
            <a:r>
              <a:rPr lang="it-IT" sz="2400" dirty="0" smtClean="0"/>
              <a:t>I genitori stessi hanno MOI positivi o negativi basati sulle loro esperienze</a:t>
            </a:r>
          </a:p>
          <a:p>
            <a:pPr marL="0" indent="0" algn="just">
              <a:buNone/>
            </a:pPr>
            <a:r>
              <a:rPr lang="it-IT" sz="2400" dirty="0" smtClean="0"/>
              <a:t>Influenzano i tipi di attaccamento del figlio? →</a:t>
            </a:r>
            <a:r>
              <a:rPr lang="it-IT" sz="2400" b="1" dirty="0" smtClean="0"/>
              <a:t>SI</a:t>
            </a:r>
          </a:p>
          <a:p>
            <a:pPr marL="0" indent="0" algn="just">
              <a:buNone/>
            </a:pPr>
            <a:endParaRPr lang="it-IT" sz="2400" b="1" dirty="0"/>
          </a:p>
          <a:p>
            <a:pPr marL="0" indent="0" algn="just">
              <a:buNone/>
            </a:pPr>
            <a:r>
              <a:rPr lang="it-IT" sz="2400" dirty="0" err="1" smtClean="0"/>
              <a:t>Fonagy</a:t>
            </a:r>
            <a:r>
              <a:rPr lang="it-IT" sz="2400" dirty="0"/>
              <a:t> </a:t>
            </a:r>
            <a:r>
              <a:rPr lang="it-IT" sz="2400" dirty="0" smtClean="0"/>
              <a:t>→hanno riscontrato come i modelli operativi di attaccamento della madri fosse </a:t>
            </a:r>
            <a:r>
              <a:rPr lang="it-IT" sz="2400" dirty="0" err="1" smtClean="0"/>
              <a:t>predittore</a:t>
            </a:r>
            <a:r>
              <a:rPr lang="it-IT" sz="2400" dirty="0" smtClean="0"/>
              <a:t> del tipo di attaccamento dei figli nel 75% dei casi. </a:t>
            </a:r>
          </a:p>
          <a:p>
            <a:pPr marL="0" indent="0" algn="just">
              <a:buNone/>
            </a:pPr>
            <a:endParaRPr lang="it-IT" sz="2400" b="1" dirty="0"/>
          </a:p>
          <a:p>
            <a:pPr marL="0" indent="0" algn="just">
              <a:buNone/>
            </a:pPr>
            <a:r>
              <a:rPr lang="it-IT" sz="2400" b="1" dirty="0" smtClean="0"/>
              <a:t>A cosa è dovuta questa corrispondenza tra modelli operativi dei genitori con quella dei figli? </a:t>
            </a:r>
          </a:p>
          <a:p>
            <a:pPr marL="0" indent="0" algn="just">
              <a:buNone/>
            </a:pPr>
            <a:endParaRPr lang="it-IT" sz="2400" dirty="0" smtClean="0"/>
          </a:p>
          <a:p>
            <a:pPr marL="0" indent="0" algn="just">
              <a:buNone/>
            </a:pPr>
            <a:r>
              <a:rPr lang="it-IT" sz="2400" dirty="0" smtClean="0"/>
              <a:t>Md con MOI positivo forniscono accudimento sensibile e non </a:t>
            </a:r>
            <a:r>
              <a:rPr lang="it-IT" sz="2400" dirty="0"/>
              <a:t>invadente </a:t>
            </a:r>
            <a:r>
              <a:rPr lang="it-IT" sz="2400" dirty="0" smtClean="0"/>
              <a:t>→ determina attaccamento sicuro</a:t>
            </a:r>
          </a:p>
          <a:p>
            <a:pPr marL="0" indent="0" algn="just">
              <a:buNone/>
            </a:pPr>
            <a:endParaRPr lang="it-IT" sz="2400" dirty="0"/>
          </a:p>
          <a:p>
            <a:pPr marL="0" indent="0" algn="just">
              <a:buNone/>
            </a:pPr>
            <a:r>
              <a:rPr lang="it-IT" sz="2400" dirty="0" smtClean="0"/>
              <a:t>Traggono piacere nell’interazione con il proprio bambino. </a:t>
            </a:r>
            <a:endParaRPr lang="it-IT" sz="2400" dirty="0"/>
          </a:p>
        </p:txBody>
      </p:sp>
      <p:cxnSp>
        <p:nvCxnSpPr>
          <p:cNvPr id="4" name="Connettore 2 3"/>
          <p:cNvCxnSpPr/>
          <p:nvPr/>
        </p:nvCxnSpPr>
        <p:spPr>
          <a:xfrm flipH="1">
            <a:off x="2410691" y="4710545"/>
            <a:ext cx="13854" cy="845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9180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fontScale="92500" lnSpcReduction="20000"/>
          </a:bodyPr>
          <a:lstStyle/>
          <a:p>
            <a:pPr marL="609600" indent="-609600">
              <a:lnSpc>
                <a:spcPct val="90000"/>
              </a:lnSpc>
              <a:buNone/>
            </a:pPr>
            <a:r>
              <a:rPr lang="it-IT" altLang="it-IT" sz="2400" dirty="0"/>
              <a:t>In accordo con gli studi etologici </a:t>
            </a:r>
            <a:r>
              <a:rPr lang="it-IT" altLang="it-IT" sz="2400" dirty="0" err="1"/>
              <a:t>Bowlby</a:t>
            </a:r>
            <a:r>
              <a:rPr lang="it-IT" altLang="it-IT" sz="2400" dirty="0"/>
              <a:t> definisce dei presupposti:</a:t>
            </a:r>
          </a:p>
          <a:p>
            <a:pPr marL="609600" indent="-609600">
              <a:lnSpc>
                <a:spcPct val="90000"/>
              </a:lnSpc>
              <a:buFontTx/>
              <a:buAutoNum type="alphaLcParenR"/>
            </a:pPr>
            <a:r>
              <a:rPr lang="it-IT" altLang="it-IT" sz="2400" dirty="0"/>
              <a:t>L’adattamento del corredo istintivo deve essere visto in relazione al suo </a:t>
            </a:r>
            <a:r>
              <a:rPr lang="it-IT" altLang="it-IT" sz="2400" dirty="0" smtClean="0"/>
              <a:t>ambiente </a:t>
            </a:r>
            <a:r>
              <a:rPr lang="it-IT" altLang="it-IT" sz="2400" dirty="0"/>
              <a:t>evolutivo.</a:t>
            </a:r>
          </a:p>
          <a:p>
            <a:pPr marL="609600" indent="-609600">
              <a:lnSpc>
                <a:spcPct val="90000"/>
              </a:lnSpc>
              <a:buFontTx/>
              <a:buAutoNum type="alphaLcParenR"/>
            </a:pPr>
            <a:r>
              <a:rPr lang="it-IT" altLang="it-IT" sz="2400" dirty="0"/>
              <a:t>Le difficoltà ed i rischi di questo ambiente hanno selezionato il corredo comportamentale dell’uomo.</a:t>
            </a:r>
          </a:p>
          <a:p>
            <a:pPr marL="609600" indent="-609600">
              <a:lnSpc>
                <a:spcPct val="90000"/>
              </a:lnSpc>
              <a:buFontTx/>
              <a:buAutoNum type="alphaLcParenR"/>
            </a:pPr>
            <a:r>
              <a:rPr lang="it-IT" altLang="it-IT" sz="2400" dirty="0"/>
              <a:t>I criteri rilevanti su cui valutare lo stato di adattamento sono il modo e la misura in cui tali stati di adattamenti hanno contribuito alla </a:t>
            </a:r>
            <a:r>
              <a:rPr lang="it-IT" altLang="it-IT" sz="2400" dirty="0" smtClean="0"/>
              <a:t>sopravvivenza </a:t>
            </a:r>
            <a:r>
              <a:rPr lang="it-IT" altLang="it-IT" sz="2400" dirty="0"/>
              <a:t>della </a:t>
            </a:r>
            <a:r>
              <a:rPr lang="it-IT" altLang="it-IT" sz="2400" dirty="0" smtClean="0"/>
              <a:t>specie.</a:t>
            </a:r>
            <a:endParaRPr lang="it-IT" altLang="it-IT" sz="2400" dirty="0"/>
          </a:p>
          <a:p>
            <a:pPr marL="609600" indent="-609600">
              <a:lnSpc>
                <a:spcPct val="90000"/>
              </a:lnSpc>
              <a:buFontTx/>
              <a:buAutoNum type="alphaLcParenR"/>
            </a:pPr>
            <a:r>
              <a:rPr lang="it-IT" altLang="it-IT" sz="2400" dirty="0"/>
              <a:t>Dagli studi antropologici e etologici hanno evidenziato come l’organizzazione in unità sociali sia fondata universalmente attorno al legame madre-bambino </a:t>
            </a:r>
          </a:p>
          <a:p>
            <a:pPr marL="609600" indent="-609600">
              <a:lnSpc>
                <a:spcPct val="90000"/>
              </a:lnSpc>
              <a:buFontTx/>
              <a:buAutoNum type="alphaLcParenR" startAt="5"/>
            </a:pPr>
            <a:r>
              <a:rPr lang="it-IT" altLang="it-IT" sz="2400" dirty="0"/>
              <a:t>Il gruppo sociale organizzato svolge due funzioni: proteggere dai predatori permettendo ai membri più giovani di crescere e facilitare la ricerca di cibo.</a:t>
            </a:r>
          </a:p>
          <a:p>
            <a:pPr marL="609600" indent="-609600">
              <a:lnSpc>
                <a:spcPct val="90000"/>
              </a:lnSpc>
              <a:buFontTx/>
              <a:buAutoNum type="alphaLcParenR" startAt="5"/>
            </a:pPr>
            <a:r>
              <a:rPr lang="it-IT" altLang="it-IT" sz="2400" dirty="0"/>
              <a:t>Il corredo stabile dell’uomo deve essere visto all’interno dell’ambiente evolutivo. In questo senso le variazioni di comportamento diventano più comprensibili. </a:t>
            </a:r>
          </a:p>
          <a:p>
            <a:pPr marL="609600" indent="-609600">
              <a:lnSpc>
                <a:spcPct val="90000"/>
              </a:lnSpc>
              <a:buNone/>
            </a:pPr>
            <a:endParaRPr lang="it-IT" altLang="it-IT" sz="2400" dirty="0" smtClean="0"/>
          </a:p>
          <a:p>
            <a:pPr marL="609600" indent="-609600">
              <a:lnSpc>
                <a:spcPct val="90000"/>
              </a:lnSpc>
              <a:buNone/>
            </a:pPr>
            <a:endParaRPr lang="it-IT" altLang="it-IT" sz="2400" dirty="0"/>
          </a:p>
          <a:p>
            <a:pPr marL="609600" indent="-609600">
              <a:lnSpc>
                <a:spcPct val="90000"/>
              </a:lnSpc>
              <a:buNone/>
            </a:pPr>
            <a:r>
              <a:rPr lang="it-IT" altLang="it-IT" sz="2400" dirty="0" smtClean="0"/>
              <a:t>Alla </a:t>
            </a:r>
            <a:r>
              <a:rPr lang="it-IT" altLang="it-IT" sz="2400" dirty="0"/>
              <a:t>luce di questi postulati la relazione-legame  bambino-madre rappresenta il comportamento di attaccamento della specie umana. (le cure genitoriali rappresentano il reciproco del comportamento dell’attaccamento).</a:t>
            </a:r>
          </a:p>
          <a:p>
            <a:pPr marL="609600" indent="-609600">
              <a:lnSpc>
                <a:spcPct val="90000"/>
              </a:lnSpc>
              <a:buNone/>
            </a:pPr>
            <a:r>
              <a:rPr lang="it-IT" altLang="it-IT" sz="2400" dirty="0"/>
              <a:t>Il termine attaccamento utilizzato da </a:t>
            </a:r>
            <a:r>
              <a:rPr lang="it-IT" altLang="it-IT" sz="2400" dirty="0" err="1"/>
              <a:t>Bowlby</a:t>
            </a:r>
            <a:r>
              <a:rPr lang="it-IT" altLang="it-IT" sz="2400" dirty="0"/>
              <a:t> indica una specifica relazione asimmetrica e complementare tra madre e bambino che gioca un ruolo centrale nella regolazione della sicurezza.</a:t>
            </a:r>
          </a:p>
          <a:p>
            <a:pPr marL="0" indent="0">
              <a:buNone/>
            </a:pPr>
            <a:r>
              <a:rPr lang="it-IT" sz="2400" b="1" dirty="0" smtClean="0"/>
              <a:t> </a:t>
            </a:r>
            <a:endParaRPr lang="it-IT" sz="2400" b="1" dirty="0"/>
          </a:p>
        </p:txBody>
      </p:sp>
    </p:spTree>
    <p:extLst>
      <p:ext uri="{BB962C8B-B14F-4D97-AF65-F5344CB8AC3E}">
        <p14:creationId xmlns:p14="http://schemas.microsoft.com/office/powerpoint/2010/main" val="1868909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dirty="0" smtClean="0"/>
              <a:t>Attaccamento →schema di comportamento e non comportamento di attaccamento.</a:t>
            </a:r>
          </a:p>
          <a:p>
            <a:pPr marL="0" indent="0">
              <a:buNone/>
            </a:pPr>
            <a:endParaRPr lang="it-IT" sz="2400" dirty="0"/>
          </a:p>
          <a:p>
            <a:pPr marL="0" indent="0">
              <a:buNone/>
            </a:pPr>
            <a:endParaRPr lang="it-IT" sz="2400" dirty="0" smtClean="0"/>
          </a:p>
          <a:p>
            <a:pPr marL="0" indent="0">
              <a:buNone/>
            </a:pPr>
            <a:endParaRPr lang="it-IT" sz="2400" dirty="0"/>
          </a:p>
          <a:p>
            <a:pPr marL="0" indent="0">
              <a:buNone/>
            </a:pPr>
            <a:endParaRPr lang="it-IT" sz="2400" dirty="0" smtClean="0"/>
          </a:p>
          <a:p>
            <a:pPr marL="0" indent="0">
              <a:buNone/>
            </a:pPr>
            <a:endParaRPr lang="it-IT" sz="2400" dirty="0"/>
          </a:p>
          <a:p>
            <a:pPr marL="0" indent="0">
              <a:buNone/>
            </a:pPr>
            <a:endParaRPr lang="it-IT" sz="2400" dirty="0" smtClean="0"/>
          </a:p>
          <a:p>
            <a:pPr marL="0" indent="0">
              <a:buNone/>
            </a:pPr>
            <a:endParaRPr lang="it-IT" sz="2400" dirty="0"/>
          </a:p>
          <a:p>
            <a:pPr marL="0" indent="0">
              <a:buNone/>
            </a:pPr>
            <a:endParaRPr lang="it-IT" sz="2400" dirty="0" smtClean="0"/>
          </a:p>
          <a:p>
            <a:pPr marL="0" indent="0">
              <a:buNone/>
            </a:pPr>
            <a:r>
              <a:rPr lang="it-IT" sz="2400" dirty="0" smtClean="0"/>
              <a:t>B. Parla di </a:t>
            </a:r>
            <a:r>
              <a:rPr lang="it-IT" sz="2400" u="sng" dirty="0" smtClean="0"/>
              <a:t>sistema comportamentale </a:t>
            </a:r>
            <a:r>
              <a:rPr lang="it-IT" sz="2400" dirty="0" smtClean="0"/>
              <a:t>per affiancarlo al concetto di omeostasi. </a:t>
            </a:r>
          </a:p>
          <a:p>
            <a:pPr marL="0" indent="0">
              <a:buNone/>
            </a:pPr>
            <a:r>
              <a:rPr lang="it-IT" sz="2400" dirty="0" smtClean="0"/>
              <a:t>Deve essere mantenuta una relazione con figura di attaccamento entro limiti di distanza o accessibilità. </a:t>
            </a:r>
          </a:p>
          <a:p>
            <a:pPr marL="0" indent="0">
              <a:buNone/>
            </a:pPr>
            <a:r>
              <a:rPr lang="it-IT" sz="2400" dirty="0" smtClean="0"/>
              <a:t>Questo equilibrio ottenuto non attraverso processi fisiologici ma mantenuti attraverso modalità comportamentali. </a:t>
            </a:r>
          </a:p>
        </p:txBody>
      </p:sp>
      <p:sp>
        <p:nvSpPr>
          <p:cNvPr id="2" name="CasellaDiTesto 1"/>
          <p:cNvSpPr txBox="1"/>
          <p:nvPr/>
        </p:nvSpPr>
        <p:spPr>
          <a:xfrm>
            <a:off x="256310" y="1256343"/>
            <a:ext cx="2424545" cy="1200329"/>
          </a:xfrm>
          <a:prstGeom prst="rect">
            <a:avLst/>
          </a:prstGeom>
          <a:noFill/>
        </p:spPr>
        <p:txBody>
          <a:bodyPr wrap="square" rtlCol="0">
            <a:spAutoFit/>
          </a:bodyPr>
          <a:lstStyle/>
          <a:p>
            <a:r>
              <a:rPr lang="it-IT"/>
              <a:t>Disposizione a cercare prossimità è attributo che permane e si modifica nel tempo. </a:t>
            </a:r>
            <a:endParaRPr lang="it-IT" dirty="0"/>
          </a:p>
        </p:txBody>
      </p:sp>
      <p:sp>
        <p:nvSpPr>
          <p:cNvPr id="4" name="Callout con freccia in su 3"/>
          <p:cNvSpPr/>
          <p:nvPr/>
        </p:nvSpPr>
        <p:spPr>
          <a:xfrm>
            <a:off x="256310" y="558598"/>
            <a:ext cx="2424545" cy="1898074"/>
          </a:xfrm>
          <a:prstGeom prst="upArrowCallou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llout con freccia in su 4"/>
          <p:cNvSpPr/>
          <p:nvPr/>
        </p:nvSpPr>
        <p:spPr>
          <a:xfrm>
            <a:off x="7716982" y="572454"/>
            <a:ext cx="2258291" cy="2161216"/>
          </a:xfrm>
          <a:prstGeom prst="upArrowCallou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7716982" y="1256342"/>
            <a:ext cx="2258291" cy="1477328"/>
          </a:xfrm>
          <a:prstGeom prst="rect">
            <a:avLst/>
          </a:prstGeom>
          <a:noFill/>
        </p:spPr>
        <p:txBody>
          <a:bodyPr wrap="square" rtlCol="0">
            <a:spAutoFit/>
          </a:bodyPr>
          <a:lstStyle/>
          <a:p>
            <a:r>
              <a:rPr lang="it-IT" dirty="0" smtClean="0"/>
              <a:t>Una delle forme di comportamento messe in atto per ottenere/mantenere prossimità</a:t>
            </a:r>
            <a:endParaRPr lang="it-IT" dirty="0"/>
          </a:p>
        </p:txBody>
      </p:sp>
      <p:sp>
        <p:nvSpPr>
          <p:cNvPr id="7" name="Callout con freccia in su 6"/>
          <p:cNvSpPr/>
          <p:nvPr/>
        </p:nvSpPr>
        <p:spPr>
          <a:xfrm>
            <a:off x="450273" y="2556165"/>
            <a:ext cx="2036618" cy="1461654"/>
          </a:xfrm>
          <a:prstGeom prst="upArrowCallou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450273" y="3269671"/>
            <a:ext cx="2036618" cy="646331"/>
          </a:xfrm>
          <a:prstGeom prst="rect">
            <a:avLst/>
          </a:prstGeom>
          <a:noFill/>
        </p:spPr>
        <p:txBody>
          <a:bodyPr wrap="square" rtlCol="0">
            <a:spAutoFit/>
          </a:bodyPr>
          <a:lstStyle/>
          <a:p>
            <a:r>
              <a:rPr lang="it-IT" dirty="0" smtClean="0"/>
              <a:t>Riservato a pochi individui.</a:t>
            </a:r>
          </a:p>
        </p:txBody>
      </p:sp>
      <p:sp>
        <p:nvSpPr>
          <p:cNvPr id="9" name="Callout con freccia in su 8"/>
          <p:cNvSpPr/>
          <p:nvPr/>
        </p:nvSpPr>
        <p:spPr>
          <a:xfrm>
            <a:off x="7826085" y="2832815"/>
            <a:ext cx="2040083" cy="1434386"/>
          </a:xfrm>
          <a:prstGeom prst="upArrowCallout">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p:cNvSpPr txBox="1"/>
          <p:nvPr/>
        </p:nvSpPr>
        <p:spPr>
          <a:xfrm>
            <a:off x="7826085" y="3484418"/>
            <a:ext cx="2040083" cy="646331"/>
          </a:xfrm>
          <a:prstGeom prst="rect">
            <a:avLst/>
          </a:prstGeom>
          <a:noFill/>
        </p:spPr>
        <p:txBody>
          <a:bodyPr wrap="square" rtlCol="0">
            <a:spAutoFit/>
          </a:bodyPr>
          <a:lstStyle/>
          <a:p>
            <a:r>
              <a:rPr lang="it-IT" dirty="0" smtClean="0"/>
              <a:t>In circostanze e con persone differenti</a:t>
            </a:r>
            <a:endParaRPr lang="it-IT" dirty="0"/>
          </a:p>
        </p:txBody>
      </p:sp>
    </p:spTree>
    <p:extLst>
      <p:ext uri="{BB962C8B-B14F-4D97-AF65-F5344CB8AC3E}">
        <p14:creationId xmlns:p14="http://schemas.microsoft.com/office/powerpoint/2010/main" val="966782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fontScale="62500" lnSpcReduction="20000"/>
          </a:bodyPr>
          <a:lstStyle/>
          <a:p>
            <a:pPr marL="0" indent="0">
              <a:buNone/>
            </a:pPr>
            <a:r>
              <a:rPr lang="it-IT" altLang="it-IT" sz="2800" dirty="0" smtClean="0"/>
              <a:t>B. </a:t>
            </a:r>
            <a:r>
              <a:rPr lang="it-IT" altLang="it-IT" sz="2800" dirty="0"/>
              <a:t>p</a:t>
            </a:r>
            <a:r>
              <a:rPr lang="it-IT" altLang="it-IT" sz="2800" dirty="0" smtClean="0"/>
              <a:t>ostula esistenza di organizzazione psicologica che comprende: schemi di rappresentazione del Sé e della figura di attaccamento. </a:t>
            </a:r>
          </a:p>
          <a:p>
            <a:pPr marL="0" indent="0">
              <a:buNone/>
            </a:pPr>
            <a:r>
              <a:rPr lang="it-IT" altLang="it-IT" sz="2800" dirty="0" smtClean="0"/>
              <a:t>La paura è una reazione non a situazioni pericolose o dolorose, ma </a:t>
            </a:r>
            <a:r>
              <a:rPr lang="it-IT" altLang="it-IT" sz="2800" b="1" dirty="0" smtClean="0"/>
              <a:t>all’aumento del rischio.</a:t>
            </a:r>
            <a:endParaRPr lang="it-IT" altLang="it-IT" sz="2800" dirty="0" smtClean="0"/>
          </a:p>
          <a:p>
            <a:pPr marL="0" indent="0">
              <a:buNone/>
            </a:pPr>
            <a:r>
              <a:rPr lang="it-IT" altLang="it-IT" sz="2400" b="1" dirty="0"/>
              <a:t>	</a:t>
            </a:r>
            <a:r>
              <a:rPr lang="it-IT" altLang="it-IT" sz="2400" b="1" dirty="0" smtClean="0"/>
              <a:t>					↓</a:t>
            </a:r>
          </a:p>
          <a:p>
            <a:pPr marL="0" indent="0">
              <a:buNone/>
            </a:pPr>
            <a:r>
              <a:rPr lang="it-IT" altLang="it-IT" sz="2400" dirty="0"/>
              <a:t>	</a:t>
            </a:r>
            <a:r>
              <a:rPr lang="it-IT" altLang="it-IT" sz="2400" dirty="0" smtClean="0"/>
              <a:t>		</a:t>
            </a:r>
            <a:r>
              <a:rPr lang="it-IT" altLang="it-IT" sz="2400" dirty="0"/>
              <a:t>	 </a:t>
            </a:r>
            <a:r>
              <a:rPr lang="it-IT" altLang="it-IT" sz="2400" dirty="0" smtClean="0"/>
              <a:t>     </a:t>
            </a:r>
            <a:r>
              <a:rPr lang="it-IT" altLang="it-IT" sz="2800" b="1" dirty="0" smtClean="0"/>
              <a:t>angoscia di separazione</a:t>
            </a:r>
            <a:endParaRPr lang="it-IT" altLang="it-IT" sz="2800" dirty="0" smtClean="0"/>
          </a:p>
          <a:p>
            <a:pPr>
              <a:buFont typeface="Wingdings" charset="2"/>
              <a:buChar char="Ø"/>
            </a:pPr>
            <a:r>
              <a:rPr lang="it-IT" altLang="it-IT" sz="3400" dirty="0" smtClean="0"/>
              <a:t>Predisposizione innata fondamentale </a:t>
            </a:r>
          </a:p>
          <a:p>
            <a:pPr>
              <a:buFont typeface="Wingdings" charset="2"/>
              <a:buChar char="Ø"/>
            </a:pPr>
            <a:r>
              <a:rPr lang="it-IT" altLang="it-IT" sz="3400" dirty="0" smtClean="0"/>
              <a:t>Minacce di abbandono (allora mamma va via)→angoscia e forte rabbia/collera.</a:t>
            </a:r>
          </a:p>
          <a:p>
            <a:pPr marL="0" indent="0" algn="ctr">
              <a:buNone/>
            </a:pPr>
            <a:r>
              <a:rPr lang="it-IT" altLang="it-IT" sz="3400" b="1" dirty="0" smtClean="0"/>
              <a:t>Lutto </a:t>
            </a:r>
          </a:p>
          <a:p>
            <a:pPr marL="0" indent="0">
              <a:buNone/>
            </a:pPr>
            <a:r>
              <a:rPr lang="it-IT" altLang="it-IT" sz="3400" dirty="0" smtClean="0"/>
              <a:t>Se angoscia è la risposta alla minaccia/rischio di separazione, il lutto è risposta a perdita </a:t>
            </a:r>
          </a:p>
          <a:p>
            <a:r>
              <a:rPr lang="it-IT" sz="3400" dirty="0"/>
              <a:t>Comportamenti del bambino in risposta all’allontanamento della madre →sovrapponibili a fasi di lutto:</a:t>
            </a:r>
          </a:p>
          <a:p>
            <a:pPr lvl="1"/>
            <a:r>
              <a:rPr lang="it-IT" sz="3400" i="1" dirty="0"/>
              <a:t>Protesta</a:t>
            </a:r>
            <a:r>
              <a:rPr lang="it-IT" sz="3400" dirty="0"/>
              <a:t> per il distacco</a:t>
            </a:r>
          </a:p>
          <a:p>
            <a:pPr lvl="1"/>
            <a:r>
              <a:rPr lang="it-IT" sz="3400" i="1" dirty="0"/>
              <a:t>Disperazione</a:t>
            </a:r>
            <a:r>
              <a:rPr lang="it-IT" sz="3400" dirty="0"/>
              <a:t> data dal sentimento di irreparabilità</a:t>
            </a:r>
          </a:p>
          <a:p>
            <a:pPr lvl="1"/>
            <a:r>
              <a:rPr lang="it-IT" sz="3400" i="1" dirty="0"/>
              <a:t>Distacco</a:t>
            </a:r>
            <a:r>
              <a:rPr lang="it-IT" sz="3400" dirty="0"/>
              <a:t> dovuto alla consapevolezza →apatia verso l’esterno (anche la md)</a:t>
            </a:r>
          </a:p>
          <a:p>
            <a:pPr marL="0" indent="0">
              <a:buNone/>
            </a:pPr>
            <a:endParaRPr lang="it-IT" sz="3400" dirty="0"/>
          </a:p>
          <a:p>
            <a:pPr marL="0" indent="0">
              <a:buNone/>
            </a:pPr>
            <a:r>
              <a:rPr lang="it-IT" sz="3400" dirty="0"/>
              <a:t>Sequenza che fa parte del patrimonio genetico: l’allontanamento, la perdita di protezione →pericolo </a:t>
            </a:r>
            <a:endParaRPr lang="it-IT" sz="3400" dirty="0" smtClean="0"/>
          </a:p>
          <a:p>
            <a:pPr marL="0" indent="0">
              <a:buNone/>
            </a:pPr>
            <a:r>
              <a:rPr lang="it-IT" sz="3400" dirty="0" smtClean="0"/>
              <a:t>I bambini possono vivere l lutto e lo fanno in modo sovrapponibile a quello degli adulti sani. </a:t>
            </a:r>
            <a:endParaRPr lang="it-IT" sz="3400" dirty="0"/>
          </a:p>
          <a:p>
            <a:pPr marL="0" indent="0">
              <a:buNone/>
            </a:pPr>
            <a:endParaRPr lang="it-IT" altLang="it-IT" sz="3400" dirty="0" smtClean="0"/>
          </a:p>
          <a:p>
            <a:pPr marL="0" indent="0">
              <a:buNone/>
            </a:pPr>
            <a:r>
              <a:rPr lang="it-IT" altLang="it-IT" sz="2400" dirty="0" smtClean="0"/>
              <a:t> </a:t>
            </a:r>
            <a:endParaRPr lang="it-IT" altLang="it-IT" sz="2400" dirty="0"/>
          </a:p>
        </p:txBody>
      </p:sp>
      <p:sp>
        <p:nvSpPr>
          <p:cNvPr id="2" name="Callout 10 1"/>
          <p:cNvSpPr/>
          <p:nvPr/>
        </p:nvSpPr>
        <p:spPr>
          <a:xfrm>
            <a:off x="8811492" y="1177637"/>
            <a:ext cx="1759527" cy="845127"/>
          </a:xfrm>
          <a:prstGeom prst="callout2">
            <a:avLst>
              <a:gd name="adj1" fmla="val 20389"/>
              <a:gd name="adj2" fmla="val 1903"/>
              <a:gd name="adj3" fmla="val 18750"/>
              <a:gd name="adj4" fmla="val -16667"/>
              <a:gd name="adj5" fmla="val 112500"/>
              <a:gd name="adj6" fmla="val -41156"/>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Finzione di dissuadere, può diventare disfunzionale. </a:t>
            </a:r>
            <a:endParaRPr lang="it-IT" dirty="0"/>
          </a:p>
        </p:txBody>
      </p:sp>
      <p:sp>
        <p:nvSpPr>
          <p:cNvPr id="7" name="Parentesi quadra aperta 6"/>
          <p:cNvSpPr/>
          <p:nvPr/>
        </p:nvSpPr>
        <p:spPr>
          <a:xfrm>
            <a:off x="439190" y="3726874"/>
            <a:ext cx="45719" cy="928254"/>
          </a:xfrm>
          <a:prstGeom prst="leftBracket">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1705583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marL="0" indent="0">
              <a:buNone/>
            </a:pPr>
            <a:r>
              <a:rPr lang="it-IT" sz="2400" dirty="0"/>
              <a:t>B. riscontra rapporto tra esperienze di perdita dell’affetto infantile e patologia nell’età adulta</a:t>
            </a:r>
            <a:r>
              <a:rPr lang="it-IT" sz="2400" dirty="0" smtClean="0"/>
              <a:t>.</a:t>
            </a:r>
          </a:p>
          <a:p>
            <a:pPr marL="0" indent="0" algn="ctr">
              <a:buNone/>
            </a:pPr>
            <a:r>
              <a:rPr lang="it-IT" sz="2400" b="1" dirty="0" smtClean="0"/>
              <a:t>Processi difensivi </a:t>
            </a:r>
          </a:p>
          <a:p>
            <a:pPr marL="0" indent="0">
              <a:buNone/>
            </a:pPr>
            <a:r>
              <a:rPr lang="it-IT" sz="2400" dirty="0" smtClean="0"/>
              <a:t>B. Parte proprio dalle osservazioni: come si comporta bambino dopo una separazione dalla madre per degenza in ospedale?</a:t>
            </a:r>
          </a:p>
          <a:p>
            <a:pPr marL="457200" indent="-457200">
              <a:buFont typeface="+mj-lt"/>
              <a:buAutoNum type="alphaLcPeriod"/>
            </a:pPr>
            <a:r>
              <a:rPr lang="it-IT" sz="2400" dirty="0" smtClean="0"/>
              <a:t>Inizialmente con distacco, md come se fosse estranea</a:t>
            </a:r>
          </a:p>
          <a:p>
            <a:pPr marL="457200" indent="-457200">
              <a:buFont typeface="+mj-lt"/>
              <a:buAutoNum type="alphaLcPeriod"/>
            </a:pPr>
            <a:r>
              <a:rPr lang="it-IT" sz="2400" dirty="0" smtClean="0"/>
              <a:t>Dopo intervallo (ore, giorni) si aggrappa, angosciato di poterla perdere nuovamente, arrabbiato al pensiero</a:t>
            </a:r>
          </a:p>
          <a:p>
            <a:pPr marL="457200" indent="-457200">
              <a:buFont typeface="+mj-lt"/>
              <a:buAutoNum type="alphaLcPeriod"/>
            </a:pPr>
            <a:r>
              <a:rPr lang="it-IT" sz="2400" dirty="0" smtClean="0"/>
              <a:t>Vengono sospesi i comportamenti normali la dove ci aspetteremo di osservarli. </a:t>
            </a:r>
          </a:p>
          <a:p>
            <a:pPr marL="0" indent="0">
              <a:buNone/>
            </a:pPr>
            <a:r>
              <a:rPr lang="it-IT" sz="2400" dirty="0" smtClean="0"/>
              <a:t>De-attivazione del sistema di </a:t>
            </a:r>
            <a:r>
              <a:rPr lang="it-IT" sz="2400" dirty="0" err="1" smtClean="0"/>
              <a:t>attaccamento→esclusi</a:t>
            </a:r>
            <a:r>
              <a:rPr lang="it-IT" sz="2400" dirty="0" smtClean="0"/>
              <a:t> i segnali (interni ed esterni) che attivano il sistema e permettono di “amare ed essere amato”. </a:t>
            </a:r>
          </a:p>
          <a:p>
            <a:pPr marL="0" indent="0">
              <a:buNone/>
            </a:pPr>
            <a:endParaRPr lang="it-IT" sz="2400" dirty="0"/>
          </a:p>
          <a:p>
            <a:pPr marL="0" indent="0">
              <a:buNone/>
            </a:pPr>
            <a:r>
              <a:rPr lang="it-IT" sz="2400" dirty="0" smtClean="0"/>
              <a:t>	   </a:t>
            </a:r>
            <a:r>
              <a:rPr lang="it-IT" sz="2400" b="1" dirty="0" smtClean="0"/>
              <a:t>Esclusione difensiva </a:t>
            </a:r>
          </a:p>
          <a:p>
            <a:pPr marL="0" indent="0" algn="ctr">
              <a:buNone/>
            </a:pPr>
            <a:r>
              <a:rPr lang="it-IT" sz="2400" dirty="0" smtClean="0"/>
              <a:t> </a:t>
            </a:r>
            <a:endParaRPr lang="it-IT" sz="2400" dirty="0"/>
          </a:p>
          <a:p>
            <a:pPr>
              <a:buFont typeface="Wingdings" charset="2"/>
              <a:buChar char="v"/>
            </a:pPr>
            <a:endParaRPr lang="it-IT" altLang="it-IT" sz="2400" dirty="0"/>
          </a:p>
        </p:txBody>
      </p:sp>
      <p:sp>
        <p:nvSpPr>
          <p:cNvPr id="2" name="Callout con freccia in giù 1"/>
          <p:cNvSpPr/>
          <p:nvPr/>
        </p:nvSpPr>
        <p:spPr>
          <a:xfrm>
            <a:off x="152400" y="3823856"/>
            <a:ext cx="5389419" cy="1136072"/>
          </a:xfrm>
          <a:prstGeom prst="downArrowCallout">
            <a:avLst>
              <a:gd name="adj1" fmla="val 25000"/>
              <a:gd name="adj2" fmla="val 25000"/>
              <a:gd name="adj3" fmla="val 25000"/>
              <a:gd name="adj4" fmla="val 31955"/>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3112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a:lnSpc>
                <a:spcPct val="90000"/>
              </a:lnSpc>
              <a:buFontTx/>
              <a:buNone/>
            </a:pPr>
            <a:r>
              <a:rPr lang="it-IT" altLang="it-IT" sz="2400" dirty="0"/>
              <a:t>Assunto di base della teoria di </a:t>
            </a:r>
            <a:r>
              <a:rPr lang="it-IT" altLang="it-IT" sz="2400" dirty="0" err="1"/>
              <a:t>Bowlby</a:t>
            </a:r>
            <a:r>
              <a:rPr lang="it-IT" altLang="it-IT" sz="2400" dirty="0"/>
              <a:t>: l’attaccamento gioca un ruolo centrale nel bambino quanto nell’ adulto. </a:t>
            </a:r>
          </a:p>
          <a:p>
            <a:pPr>
              <a:lnSpc>
                <a:spcPct val="90000"/>
              </a:lnSpc>
              <a:buFontTx/>
              <a:buNone/>
            </a:pPr>
            <a:r>
              <a:rPr lang="it-IT" altLang="it-IT" sz="2400" dirty="0"/>
              <a:t>Due ipotesi centrali della teoria: </a:t>
            </a:r>
          </a:p>
          <a:p>
            <a:pPr>
              <a:lnSpc>
                <a:spcPct val="90000"/>
              </a:lnSpc>
            </a:pPr>
            <a:r>
              <a:rPr lang="it-IT" altLang="it-IT" sz="2400" dirty="0"/>
              <a:t>I legami emotivi tra individui si strutturano a partire da una predisposizione innata all’interazione sociale ed alla creazione di un rapporto stabile e duraturo.</a:t>
            </a:r>
          </a:p>
          <a:p>
            <a:pPr>
              <a:lnSpc>
                <a:spcPct val="90000"/>
              </a:lnSpc>
            </a:pPr>
            <a:r>
              <a:rPr lang="it-IT" altLang="it-IT" sz="2400" dirty="0"/>
              <a:t> tali legami svolgono una funzione biologica poiché determinano delle rappresentazioni mentali di sé e dell’altro, grazie alle quali ogni persona può comprendere e predire il proprio ambiente così da attuare comportamenti atti alla sopravvivenza.</a:t>
            </a:r>
          </a:p>
          <a:p>
            <a:pPr>
              <a:lnSpc>
                <a:spcPct val="90000"/>
              </a:lnSpc>
              <a:buFontTx/>
              <a:buNone/>
            </a:pPr>
            <a:r>
              <a:rPr lang="it-IT" altLang="it-IT" sz="2400" dirty="0"/>
              <a:t>B. enfatizza l’importanza del </a:t>
            </a:r>
            <a:r>
              <a:rPr lang="it-IT" altLang="it-IT" sz="2400" b="1" dirty="0"/>
              <a:t>bisogno di attaccamento </a:t>
            </a:r>
            <a:r>
              <a:rPr lang="it-IT" altLang="it-IT" sz="2400" dirty="0"/>
              <a:t>durante tutto l’arco della vita. </a:t>
            </a:r>
          </a:p>
          <a:p>
            <a:pPr>
              <a:lnSpc>
                <a:spcPct val="90000"/>
              </a:lnSpc>
              <a:buFontTx/>
              <a:buNone/>
            </a:pPr>
            <a:r>
              <a:rPr lang="it-IT" altLang="it-IT" sz="2400" dirty="0"/>
              <a:t>									interpretiamo le nuove situazioni </a:t>
            </a:r>
          </a:p>
          <a:p>
            <a:pPr>
              <a:lnSpc>
                <a:spcPct val="90000"/>
              </a:lnSpc>
              <a:buFontTx/>
              <a:buNone/>
            </a:pPr>
            <a:r>
              <a:rPr lang="it-IT" altLang="it-IT" sz="2400" dirty="0"/>
              <a:t>				base per le aspettative future </a:t>
            </a:r>
          </a:p>
          <a:p>
            <a:pPr>
              <a:lnSpc>
                <a:spcPct val="90000"/>
              </a:lnSpc>
              <a:buFontTx/>
              <a:buNone/>
            </a:pPr>
            <a:r>
              <a:rPr lang="it-IT" altLang="it-IT" sz="2400" dirty="0"/>
              <a:t>									programmiamo comportamenti </a:t>
            </a:r>
          </a:p>
          <a:p>
            <a:pPr marL="0" indent="0">
              <a:buNone/>
            </a:pPr>
            <a:endParaRPr lang="it-IT" sz="2400" dirty="0" smtClean="0"/>
          </a:p>
          <a:p>
            <a:pPr marL="0" indent="0">
              <a:buNone/>
            </a:pPr>
            <a:r>
              <a:rPr lang="it-IT" sz="2400" dirty="0" smtClean="0"/>
              <a:t>Bambino ricerca contatto fisico, prossimità con figura di accudimento perché assicura protezione e sicurezza. </a:t>
            </a:r>
            <a:endParaRPr lang="it-IT" sz="2400" dirty="0"/>
          </a:p>
        </p:txBody>
      </p:sp>
      <p:sp>
        <p:nvSpPr>
          <p:cNvPr id="4" name="Callout con freccia in giù 3"/>
          <p:cNvSpPr/>
          <p:nvPr/>
        </p:nvSpPr>
        <p:spPr>
          <a:xfrm>
            <a:off x="3748423" y="3226573"/>
            <a:ext cx="3522133" cy="1091428"/>
          </a:xfrm>
          <a:prstGeom prst="downArrowCallout">
            <a:avLst>
              <a:gd name="adj1" fmla="val 31206"/>
              <a:gd name="adj2" fmla="val 25000"/>
              <a:gd name="adj3" fmla="val 25000"/>
              <a:gd name="adj4" fmla="val 38602"/>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6" name="Connettore 2 5"/>
          <p:cNvCxnSpPr/>
          <p:nvPr/>
        </p:nvCxnSpPr>
        <p:spPr>
          <a:xfrm flipV="1">
            <a:off x="6654800" y="3945467"/>
            <a:ext cx="778933" cy="5249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6654800" y="4470400"/>
            <a:ext cx="812800" cy="33866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3632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2400" y="110837"/>
            <a:ext cx="11831781" cy="6747164"/>
          </a:xfrm>
        </p:spPr>
        <p:txBody>
          <a:bodyPr>
            <a:normAutofit/>
          </a:bodyPr>
          <a:lstStyle/>
          <a:p>
            <a:pPr>
              <a:lnSpc>
                <a:spcPct val="90000"/>
              </a:lnSpc>
              <a:buFontTx/>
              <a:buNone/>
            </a:pPr>
            <a:r>
              <a:rPr lang="it-IT" altLang="it-IT" sz="2400" dirty="0"/>
              <a:t>Nel 1951 lavorando come consulente per l’ OMS, </a:t>
            </a:r>
            <a:r>
              <a:rPr lang="it-IT" altLang="it-IT" sz="2400" dirty="0" smtClean="0"/>
              <a:t>B. </a:t>
            </a:r>
            <a:r>
              <a:rPr lang="it-IT" altLang="it-IT" sz="2400" dirty="0"/>
              <a:t>pone alla </a:t>
            </a:r>
            <a:r>
              <a:rPr lang="it-IT" altLang="it-IT" sz="2400" dirty="0" smtClean="0"/>
              <a:t>base </a:t>
            </a:r>
            <a:r>
              <a:rPr lang="it-IT" altLang="it-IT" sz="2400" dirty="0"/>
              <a:t>della salute mentale un </a:t>
            </a:r>
            <a:r>
              <a:rPr lang="it-IT" altLang="it-IT" sz="2400" b="1" dirty="0"/>
              <a:t>rapporto stabile di sostegno e accudimento con la madre</a:t>
            </a:r>
            <a:r>
              <a:rPr lang="it-IT" altLang="it-IT" sz="2400" dirty="0"/>
              <a:t>. </a:t>
            </a:r>
          </a:p>
          <a:p>
            <a:pPr>
              <a:lnSpc>
                <a:spcPct val="90000"/>
              </a:lnSpc>
              <a:buFontTx/>
              <a:buNone/>
            </a:pPr>
            <a:r>
              <a:rPr lang="it-IT" altLang="it-IT" sz="2400" dirty="0"/>
              <a:t>Due sono i vertici di osservazione </a:t>
            </a:r>
            <a:r>
              <a:rPr lang="it-IT" altLang="it-IT" sz="2400" dirty="0" smtClean="0"/>
              <a:t>dello </a:t>
            </a:r>
            <a:r>
              <a:rPr lang="it-IT" altLang="it-IT" sz="2400" dirty="0"/>
              <a:t>sviluppo della psicopatologia in relazione alle esperienze precoci: </a:t>
            </a:r>
            <a:r>
              <a:rPr lang="it-IT" altLang="it-IT" sz="2400" u="sng" dirty="0"/>
              <a:t>la psicoanalisi </a:t>
            </a:r>
            <a:r>
              <a:rPr lang="it-IT" altLang="it-IT" sz="2400" dirty="0"/>
              <a:t>e </a:t>
            </a:r>
            <a:r>
              <a:rPr lang="it-IT" altLang="it-IT" sz="2400" u="sng" dirty="0"/>
              <a:t>l’osservazione diretta dei bambini </a:t>
            </a:r>
            <a:r>
              <a:rPr lang="it-IT" altLang="it-IT" sz="2400" dirty="0"/>
              <a:t>in ambiente non familiare durante e dopo la separazione dalla madre.</a:t>
            </a:r>
          </a:p>
          <a:p>
            <a:pPr>
              <a:lnSpc>
                <a:spcPct val="90000"/>
              </a:lnSpc>
            </a:pPr>
            <a:r>
              <a:rPr lang="it-IT" altLang="it-IT" sz="2400" dirty="0"/>
              <a:t>In linea con la psicoanalisi (teoria delle relazioni oggettuali) riconosce nelle relazioni del bambino e nella perdita dell’oggetto il </a:t>
            </a:r>
            <a:r>
              <a:rPr lang="it-IT" altLang="it-IT" sz="2400" dirty="0" smtClean="0"/>
              <a:t>potenziale </a:t>
            </a:r>
            <a:r>
              <a:rPr lang="it-IT" altLang="it-IT" sz="2400" dirty="0"/>
              <a:t>patogeno alla base dello sviluppo psicopatologico.</a:t>
            </a:r>
          </a:p>
          <a:p>
            <a:pPr>
              <a:lnSpc>
                <a:spcPct val="90000"/>
              </a:lnSpc>
            </a:pPr>
            <a:r>
              <a:rPr lang="it-IT" altLang="it-IT" sz="2400" dirty="0" smtClean="0"/>
              <a:t>Bisogna affiancare </a:t>
            </a:r>
            <a:r>
              <a:rPr lang="it-IT" altLang="it-IT" sz="2400" dirty="0"/>
              <a:t>i dati ricavati dal trattamento clinico dei pazienti (psicoanalisi), con dati ottenuti dall’osservazione diretta sul campo (osservazione dei bambini in situazioni di vita reale) e con gli studi etologici sul comportamento delle specie animali in contesti simili. </a:t>
            </a:r>
          </a:p>
          <a:p>
            <a:pPr>
              <a:lnSpc>
                <a:spcPct val="90000"/>
              </a:lnSpc>
              <a:buFontTx/>
              <a:buNone/>
            </a:pPr>
            <a:r>
              <a:rPr lang="it-IT" altLang="it-IT" sz="2400" dirty="0"/>
              <a:t>La prospettiva etologia secondo B. può ampliare e confermare la teoria psicoanalitica dello sviluppo della personalità </a:t>
            </a:r>
          </a:p>
          <a:p>
            <a:pPr>
              <a:lnSpc>
                <a:spcPct val="90000"/>
              </a:lnSpc>
              <a:buFontTx/>
              <a:buNone/>
            </a:pPr>
            <a:r>
              <a:rPr lang="it-IT" altLang="it-IT" sz="2400" dirty="0"/>
              <a:t>Affiancare alla psicoanalisi ed al metodo storico (ritenuto ancora il metodo di indagine principale) l’aspetto etologico permette alla prima di testare la validità delle sue ipotesi e quindi aprirsi alla verifica empirica</a:t>
            </a:r>
          </a:p>
          <a:p>
            <a:pPr marL="0" indent="0">
              <a:buNone/>
            </a:pPr>
            <a:endParaRPr lang="it-IT" sz="2400" dirty="0"/>
          </a:p>
        </p:txBody>
      </p:sp>
      <p:cxnSp>
        <p:nvCxnSpPr>
          <p:cNvPr id="4" name="Connettore 2 3"/>
          <p:cNvCxnSpPr/>
          <p:nvPr/>
        </p:nvCxnSpPr>
        <p:spPr>
          <a:xfrm flipH="1">
            <a:off x="2844800" y="1574800"/>
            <a:ext cx="626533" cy="54186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H="1">
            <a:off x="3860800" y="1574800"/>
            <a:ext cx="1913467" cy="16256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63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atto">
  <a:themeElements>
    <a:clrScheme name="Compatt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ompatt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mpatt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2439</TotalTime>
  <Words>4123</Words>
  <Application>Microsoft Macintosh PowerPoint</Application>
  <PresentationFormat>Widescreen</PresentationFormat>
  <Paragraphs>379</Paragraphs>
  <Slides>32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32</vt:i4>
      </vt:variant>
    </vt:vector>
  </HeadingPairs>
  <TitlesOfParts>
    <vt:vector size="37" baseType="lpstr">
      <vt:lpstr>Calibri</vt:lpstr>
      <vt:lpstr>Gill Sans MT</vt:lpstr>
      <vt:lpstr>Wingdings</vt:lpstr>
      <vt:lpstr>Arial</vt:lpstr>
      <vt:lpstr>Compatto</vt:lpstr>
      <vt:lpstr>Teoria dell’attaccamento  Bowlby </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 di Microsoft Office</dc:creator>
  <cp:lastModifiedBy>Utente di Microsoft Office</cp:lastModifiedBy>
  <cp:revision>174</cp:revision>
  <dcterms:created xsi:type="dcterms:W3CDTF">2017-11-14T13:23:36Z</dcterms:created>
  <dcterms:modified xsi:type="dcterms:W3CDTF">2017-12-29T12:13:53Z</dcterms:modified>
</cp:coreProperties>
</file>