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1" r:id="rId3"/>
    <p:sldId id="311" r:id="rId4"/>
    <p:sldId id="281" r:id="rId5"/>
    <p:sldId id="283" r:id="rId6"/>
    <p:sldId id="285" r:id="rId7"/>
    <p:sldId id="282" r:id="rId8"/>
    <p:sldId id="302" r:id="rId9"/>
    <p:sldId id="284" r:id="rId10"/>
    <p:sldId id="298" r:id="rId11"/>
    <p:sldId id="266" r:id="rId12"/>
    <p:sldId id="276" r:id="rId13"/>
    <p:sldId id="267" r:id="rId14"/>
    <p:sldId id="268" r:id="rId15"/>
    <p:sldId id="277" r:id="rId16"/>
    <p:sldId id="259" r:id="rId17"/>
    <p:sldId id="280" r:id="rId18"/>
    <p:sldId id="295" r:id="rId19"/>
    <p:sldId id="300" r:id="rId20"/>
    <p:sldId id="299" r:id="rId21"/>
    <p:sldId id="257" r:id="rId22"/>
    <p:sldId id="258" r:id="rId23"/>
    <p:sldId id="278" r:id="rId24"/>
    <p:sldId id="291" r:id="rId25"/>
    <p:sldId id="292" r:id="rId26"/>
    <p:sldId id="290" r:id="rId27"/>
    <p:sldId id="279" r:id="rId28"/>
    <p:sldId id="305" r:id="rId29"/>
    <p:sldId id="286" r:id="rId30"/>
    <p:sldId id="304" r:id="rId31"/>
    <p:sldId id="296" r:id="rId32"/>
    <p:sldId id="297" r:id="rId33"/>
    <p:sldId id="308" r:id="rId34"/>
    <p:sldId id="293" r:id="rId35"/>
    <p:sldId id="294" r:id="rId36"/>
    <p:sldId id="289" r:id="rId37"/>
    <p:sldId id="262" r:id="rId38"/>
    <p:sldId id="263" r:id="rId39"/>
    <p:sldId id="264" r:id="rId40"/>
    <p:sldId id="270" r:id="rId41"/>
    <p:sldId id="269" r:id="rId42"/>
    <p:sldId id="309" r:id="rId43"/>
    <p:sldId id="272" r:id="rId44"/>
    <p:sldId id="273" r:id="rId45"/>
    <p:sldId id="275" r:id="rId46"/>
    <p:sldId id="274" r:id="rId47"/>
    <p:sldId id="306" r:id="rId48"/>
    <p:sldId id="303" r:id="rId49"/>
    <p:sldId id="310" r:id="rId50"/>
    <p:sldId id="307" r:id="rId51"/>
  </p:sldIdLst>
  <p:sldSz cx="12192000" cy="6858000"/>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74" d="100"/>
          <a:sy n="74" d="100"/>
        </p:scale>
        <p:origin x="53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502800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1633134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2091312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2802745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1818993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1655170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3445187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489676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580755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752316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B5F02B0-0216-4678-83E4-1A7A537BB5A7}" type="datetimeFigureOut">
              <a:rPr lang="it-IT" smtClean="0"/>
              <a:pPr/>
              <a:t>12/12/2017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42FC167-60B6-4378-9676-36131AB10591}" type="slidenum">
              <a:rPr lang="it-IT" smtClean="0"/>
              <a:pPr/>
              <a:t>‹N›</a:t>
            </a:fld>
            <a:endParaRPr lang="it-IT"/>
          </a:p>
        </p:txBody>
      </p:sp>
    </p:spTree>
    <p:extLst>
      <p:ext uri="{BB962C8B-B14F-4D97-AF65-F5344CB8AC3E}">
        <p14:creationId xmlns:p14="http://schemas.microsoft.com/office/powerpoint/2010/main" val="2267473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F02B0-0216-4678-83E4-1A7A537BB5A7}" type="datetimeFigureOut">
              <a:rPr lang="it-IT" smtClean="0"/>
              <a:pPr/>
              <a:t>12/12/2017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2FC167-60B6-4378-9676-36131AB10591}" type="slidenum">
              <a:rPr lang="it-IT" smtClean="0"/>
              <a:pPr/>
              <a:t>‹N›</a:t>
            </a:fld>
            <a:endParaRPr lang="it-IT"/>
          </a:p>
        </p:txBody>
      </p:sp>
    </p:spTree>
    <p:extLst>
      <p:ext uri="{BB962C8B-B14F-4D97-AF65-F5344CB8AC3E}">
        <p14:creationId xmlns:p14="http://schemas.microsoft.com/office/powerpoint/2010/main" val="1599236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youtube.com/watch?v=tzGuYGyNGXo"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smtClean="0"/>
              <a:t/>
            </a:r>
            <a:br>
              <a:rPr lang="it-IT" dirty="0" smtClean="0"/>
            </a:br>
            <a:r>
              <a:rPr lang="it-IT" dirty="0"/>
              <a:t/>
            </a:r>
            <a:br>
              <a:rPr lang="it-IT" dirty="0"/>
            </a:br>
            <a:r>
              <a:rPr lang="it-IT" dirty="0" smtClean="0">
                <a:latin typeface="Times New Roman" panose="02020603050405020304" pitchFamily="18" charset="0"/>
                <a:cs typeface="Times New Roman" panose="02020603050405020304" pitchFamily="18" charset="0"/>
              </a:rPr>
              <a:t>Paola Villani</a:t>
            </a:r>
            <a:br>
              <a:rPr lang="it-IT" dirty="0" smtClean="0">
                <a:latin typeface="Times New Roman" panose="02020603050405020304" pitchFamily="18" charset="0"/>
                <a:cs typeface="Times New Roman" panose="02020603050405020304" pitchFamily="18" charset="0"/>
              </a:rPr>
            </a:br>
            <a:r>
              <a:rPr lang="it-IT" dirty="0" smtClean="0">
                <a:latin typeface="Times New Roman" panose="02020603050405020304" pitchFamily="18" charset="0"/>
                <a:cs typeface="Times New Roman" panose="02020603050405020304" pitchFamily="18" charset="0"/>
              </a:rPr>
              <a:t>Università per Stranieri </a:t>
            </a:r>
            <a:br>
              <a:rPr lang="it-IT" dirty="0" smtClean="0">
                <a:latin typeface="Times New Roman" panose="02020603050405020304" pitchFamily="18" charset="0"/>
                <a:cs typeface="Times New Roman" panose="02020603050405020304" pitchFamily="18" charset="0"/>
              </a:rPr>
            </a:br>
            <a:r>
              <a:rPr lang="it-IT" dirty="0" smtClean="0">
                <a:latin typeface="Times New Roman" panose="02020603050405020304" pitchFamily="18" charset="0"/>
                <a:cs typeface="Times New Roman" panose="02020603050405020304" pitchFamily="18" charset="0"/>
              </a:rPr>
              <a:t>Siena</a:t>
            </a:r>
            <a:br>
              <a:rPr lang="it-IT" dirty="0" smtClean="0">
                <a:latin typeface="Times New Roman" panose="02020603050405020304" pitchFamily="18" charset="0"/>
                <a:cs typeface="Times New Roman" panose="02020603050405020304" pitchFamily="18" charset="0"/>
              </a:rPr>
            </a:br>
            <a:r>
              <a:rPr lang="it-IT" dirty="0" smtClean="0">
                <a:latin typeface="Times New Roman" panose="02020603050405020304" pitchFamily="18" charset="0"/>
                <a:cs typeface="Times New Roman" panose="02020603050405020304" pitchFamily="18" charset="0"/>
              </a:rPr>
              <a:t>13 </a:t>
            </a:r>
            <a:r>
              <a:rPr lang="it-IT" i="1" dirty="0" smtClean="0">
                <a:latin typeface="Times New Roman" panose="02020603050405020304" pitchFamily="18" charset="0"/>
                <a:cs typeface="Times New Roman" panose="02020603050405020304" pitchFamily="18" charset="0"/>
              </a:rPr>
              <a:t>dicembre 2017</a:t>
            </a:r>
            <a:endParaRPr lang="it-IT" i="1" dirty="0">
              <a:latin typeface="Times New Roman" panose="02020603050405020304" pitchFamily="18" charset="0"/>
              <a:cs typeface="Times New Roman" panose="02020603050405020304" pitchFamily="18" charset="0"/>
            </a:endParaRPr>
          </a:p>
        </p:txBody>
      </p:sp>
      <p:sp>
        <p:nvSpPr>
          <p:cNvPr id="3" name="Sottotitolo 2"/>
          <p:cNvSpPr>
            <a:spLocks noGrp="1"/>
          </p:cNvSpPr>
          <p:nvPr>
            <p:ph type="subTitle" idx="1"/>
          </p:nvPr>
        </p:nvSpPr>
        <p:spPr/>
        <p:txBody>
          <a:bodyPr>
            <a:normAutofit/>
          </a:bodyPr>
          <a:lstStyle/>
          <a:p>
            <a:r>
              <a:rPr lang="it-IT" sz="3600" i="1" dirty="0" smtClean="0">
                <a:latin typeface="Times New Roman" panose="02020603050405020304" pitchFamily="18" charset="0"/>
                <a:cs typeface="Times New Roman" panose="02020603050405020304" pitchFamily="18" charset="0"/>
              </a:rPr>
              <a:t>Lingua della Costituzione vs. lingua delle leggi</a:t>
            </a:r>
            <a:endParaRPr lang="it-IT"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1507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latin typeface="Times New Roman" pitchFamily="18" charset="0"/>
                <a:cs typeface="Times New Roman" pitchFamily="18" charset="0"/>
              </a:rPr>
              <a:t>Certezza del diritto</a:t>
            </a:r>
            <a:br>
              <a:rPr lang="it-IT" dirty="0">
                <a:latin typeface="Times New Roman" pitchFamily="18" charset="0"/>
                <a:cs typeface="Times New Roman" pitchFamily="18" charset="0"/>
              </a:rPr>
            </a:br>
            <a:r>
              <a:rPr lang="it-IT" dirty="0">
                <a:latin typeface="Times New Roman" pitchFamily="18" charset="0"/>
                <a:cs typeface="Times New Roman" pitchFamily="18" charset="0"/>
              </a:rPr>
              <a:t>Vaghezza </a:t>
            </a:r>
            <a:r>
              <a:rPr lang="it-IT" dirty="0" smtClean="0">
                <a:latin typeface="Times New Roman" pitchFamily="18" charset="0"/>
                <a:cs typeface="Times New Roman" pitchFamily="18" charset="0"/>
              </a:rPr>
              <a:t>delle parole/vaghezza delle norme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a:xfrm>
            <a:off x="426076" y="1786988"/>
            <a:ext cx="10515600" cy="4351338"/>
          </a:xfrm>
        </p:spPr>
        <p:txBody>
          <a:bodyPr>
            <a:normAutofit fontScale="92500" lnSpcReduction="20000"/>
          </a:bodyPr>
          <a:lstStyle/>
          <a:p>
            <a:pPr>
              <a:buNone/>
            </a:pPr>
            <a:r>
              <a:rPr lang="it-IT" dirty="0" smtClean="0">
                <a:latin typeface="Times New Roman" panose="02020603050405020304" pitchFamily="18" charset="0"/>
                <a:cs typeface="Times New Roman" panose="02020603050405020304" pitchFamily="18" charset="0"/>
              </a:rPr>
              <a:t>Voltaire: “che tutta la legge sia chiara, uniforme e precisa: interpretarla equivale quasi sempre a corromperla” (</a:t>
            </a:r>
            <a:r>
              <a:rPr lang="it-IT" i="1" dirty="0" smtClean="0">
                <a:latin typeface="Times New Roman" panose="02020603050405020304" pitchFamily="18" charset="0"/>
                <a:cs typeface="Times New Roman" panose="02020603050405020304" pitchFamily="18" charset="0"/>
              </a:rPr>
              <a:t>Dizionario filosofic</a:t>
            </a:r>
            <a:r>
              <a:rPr lang="it-IT" dirty="0" smtClean="0">
                <a:latin typeface="Times New Roman" panose="02020603050405020304" pitchFamily="18" charset="0"/>
                <a:cs typeface="Times New Roman" panose="02020603050405020304" pitchFamily="18" charset="0"/>
              </a:rPr>
              <a:t>o, 1764).</a:t>
            </a:r>
          </a:p>
          <a:p>
            <a:pPr>
              <a:buNone/>
            </a:pPr>
            <a:endParaRPr lang="it-IT" i="1" dirty="0" smtClean="0">
              <a:latin typeface="Times New Roman" panose="02020603050405020304" pitchFamily="18" charset="0"/>
              <a:cs typeface="Times New Roman" panose="02020603050405020304" pitchFamily="18" charset="0"/>
            </a:endParaRPr>
          </a:p>
          <a:p>
            <a:pPr>
              <a:buNone/>
            </a:pPr>
            <a:r>
              <a:rPr lang="it-IT" b="1" dirty="0">
                <a:latin typeface="Times New Roman" panose="02020603050405020304" pitchFamily="18" charset="0"/>
                <a:cs typeface="Times New Roman" panose="02020603050405020304" pitchFamily="18" charset="0"/>
              </a:rPr>
              <a:t>Certezza del diritto:</a:t>
            </a:r>
            <a:r>
              <a:rPr lang="it-IT" dirty="0">
                <a:latin typeface="Times New Roman" pitchFamily="18" charset="0"/>
                <a:cs typeface="Times New Roman" pitchFamily="18" charset="0"/>
              </a:rPr>
              <a:t> Principio in base al quale i cittadini di uno Stato  prevedono, in base alle norme generali dell’ordinamento, le conseguenze giuridiche della propria condotta </a:t>
            </a:r>
            <a:r>
              <a:rPr lang="it-IT" dirty="0" smtClean="0">
                <a:latin typeface="Times New Roman" pitchFamily="18" charset="0"/>
                <a:cs typeface="Times New Roman" pitchFamily="18" charset="0"/>
              </a:rPr>
              <a:t>(questo principio </a:t>
            </a:r>
            <a:r>
              <a:rPr lang="it-IT" dirty="0">
                <a:latin typeface="Times New Roman" pitchFamily="18" charset="0"/>
                <a:cs typeface="Times New Roman" pitchFamily="18" charset="0"/>
              </a:rPr>
              <a:t>garantisce </a:t>
            </a:r>
            <a:r>
              <a:rPr lang="it-IT" dirty="0" smtClean="0">
                <a:latin typeface="Times New Roman" pitchFamily="18" charset="0"/>
                <a:cs typeface="Times New Roman" pitchFamily="18" charset="0"/>
              </a:rPr>
              <a:t>la </a:t>
            </a:r>
            <a:r>
              <a:rPr lang="it-IT" dirty="0">
                <a:latin typeface="Times New Roman" pitchFamily="18" charset="0"/>
                <a:cs typeface="Times New Roman" pitchFamily="18" charset="0"/>
              </a:rPr>
              <a:t>libertà </a:t>
            </a:r>
            <a:r>
              <a:rPr lang="it-IT" dirty="0" smtClean="0">
                <a:latin typeface="Times New Roman" pitchFamily="18" charset="0"/>
                <a:cs typeface="Times New Roman" pitchFamily="18" charset="0"/>
              </a:rPr>
              <a:t>della persona </a:t>
            </a:r>
            <a:r>
              <a:rPr lang="it-IT" dirty="0">
                <a:latin typeface="Times New Roman" pitchFamily="18" charset="0"/>
                <a:cs typeface="Times New Roman" pitchFamily="18" charset="0"/>
              </a:rPr>
              <a:t>e l’eguaglianza dei cittadini </a:t>
            </a:r>
            <a:r>
              <a:rPr lang="it-IT" dirty="0" smtClean="0">
                <a:latin typeface="Times New Roman" pitchFamily="18" charset="0"/>
                <a:cs typeface="Times New Roman" pitchFamily="18" charset="0"/>
              </a:rPr>
              <a:t>di fronte </a:t>
            </a:r>
            <a:r>
              <a:rPr lang="it-IT" dirty="0">
                <a:latin typeface="Times New Roman" pitchFamily="18" charset="0"/>
                <a:cs typeface="Times New Roman" pitchFamily="18" charset="0"/>
              </a:rPr>
              <a:t>alla legge). </a:t>
            </a:r>
            <a:endParaRPr lang="it-IT" b="1" dirty="0">
              <a:latin typeface="Times New Roman" panose="02020603050405020304" pitchFamily="18" charset="0"/>
              <a:cs typeface="Times New Roman" panose="02020603050405020304" pitchFamily="18" charset="0"/>
            </a:endParaRPr>
          </a:p>
          <a:p>
            <a:pPr>
              <a:buNone/>
            </a:pPr>
            <a:r>
              <a:rPr lang="it-IT" b="1" dirty="0" smtClean="0">
                <a:latin typeface="Times New Roman" panose="02020603050405020304" pitchFamily="18" charset="0"/>
                <a:cs typeface="Times New Roman" panose="02020603050405020304" pitchFamily="18" charset="0"/>
              </a:rPr>
              <a:t>Vaghezza semantica</a:t>
            </a:r>
            <a:r>
              <a:rPr lang="it-IT" dirty="0" smtClean="0">
                <a:latin typeface="Times New Roman" panose="02020603050405020304" pitchFamily="18" charset="0"/>
                <a:cs typeface="Times New Roman" panose="02020603050405020304" pitchFamily="18" charset="0"/>
              </a:rPr>
              <a:t>: le parole di una lingua storico-naturale possiedono un grado di elasticità tale per cui l’estensione dei loro possibili significati non è prevedibile a priori.</a:t>
            </a:r>
          </a:p>
          <a:p>
            <a:pPr>
              <a:buNone/>
            </a:pPr>
            <a:r>
              <a:rPr lang="it-IT" b="1" dirty="0" smtClean="0">
                <a:latin typeface="Times New Roman" pitchFamily="18" charset="0"/>
                <a:cs typeface="Times New Roman" pitchFamily="18" charset="0"/>
              </a:rPr>
              <a:t>Vaghezza della norma giuridica</a:t>
            </a:r>
            <a:r>
              <a:rPr lang="it-IT" dirty="0" smtClean="0">
                <a:latin typeface="Times New Roman" pitchFamily="18" charset="0"/>
                <a:cs typeface="Times New Roman" pitchFamily="18" charset="0"/>
              </a:rPr>
              <a:t>:</a:t>
            </a:r>
            <a:r>
              <a:rPr lang="it-IT" b="1" dirty="0" smtClean="0">
                <a:latin typeface="Times New Roman" pitchFamily="18" charset="0"/>
                <a:cs typeface="Times New Roman" pitchFamily="18" charset="0"/>
              </a:rPr>
              <a:t> </a:t>
            </a:r>
            <a:r>
              <a:rPr lang="it-IT" dirty="0" smtClean="0">
                <a:latin typeface="Times New Roman" pitchFamily="18" charset="0"/>
                <a:cs typeface="Times New Roman" pitchFamily="18" charset="0"/>
              </a:rPr>
              <a:t>variabilità delle parole in cui sono scritte le norme attraverso il tempo e variabilità dei contesti in cui sono applicate.</a:t>
            </a:r>
          </a:p>
          <a:p>
            <a:pPr>
              <a:buNone/>
            </a:pPr>
            <a:endParaRPr lang="it-IT" b="1" dirty="0" smtClean="0">
              <a:latin typeface="Times New Roman" panose="02020603050405020304" pitchFamily="18" charset="0"/>
              <a:cs typeface="Times New Roman" panose="02020603050405020304" pitchFamily="18" charset="0"/>
            </a:endParaRPr>
          </a:p>
          <a:p>
            <a:pPr>
              <a:buNone/>
            </a:pPr>
            <a:endParaRPr lang="it-IT" dirty="0" smtClean="0"/>
          </a:p>
          <a:p>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Assemblea costituente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lstStyle/>
          <a:p>
            <a:pPr marL="0" indent="0">
              <a:buNone/>
            </a:pPr>
            <a:r>
              <a:rPr lang="it-IT" b="1" dirty="0" smtClean="0"/>
              <a:t>     </a:t>
            </a:r>
            <a:r>
              <a:rPr lang="it-IT" b="1" dirty="0" smtClean="0">
                <a:latin typeface="Times New Roman" pitchFamily="18" charset="0"/>
                <a:cs typeface="Times New Roman" pitchFamily="18" charset="0"/>
              </a:rPr>
              <a:t>2 giugno 1946</a:t>
            </a:r>
          </a:p>
          <a:p>
            <a:pPr>
              <a:buFontTx/>
              <a:buChar char="-"/>
            </a:pPr>
            <a:r>
              <a:rPr lang="it-IT" dirty="0" smtClean="0">
                <a:latin typeface="Times New Roman" pitchFamily="18" charset="0"/>
                <a:cs typeface="Times New Roman" pitchFamily="18" charset="0"/>
              </a:rPr>
              <a:t>Referendum istituzionale fra monarchia e Repubblica</a:t>
            </a:r>
          </a:p>
          <a:p>
            <a:pPr>
              <a:buFontTx/>
              <a:buChar char="-"/>
            </a:pPr>
            <a:r>
              <a:rPr lang="it-IT" dirty="0" smtClean="0">
                <a:latin typeface="Times New Roman" pitchFamily="18" charset="0"/>
                <a:cs typeface="Times New Roman" pitchFamily="18" charset="0"/>
              </a:rPr>
              <a:t>Elezione dei membri dell’Assemblea costituente</a:t>
            </a:r>
          </a:p>
          <a:p>
            <a:pPr>
              <a:buFontTx/>
              <a:buChar char="-"/>
            </a:pPr>
            <a:r>
              <a:rPr lang="it-IT" dirty="0" smtClean="0">
                <a:latin typeface="Times New Roman" pitchFamily="18" charset="0"/>
                <a:cs typeface="Times New Roman" pitchFamily="18" charset="0"/>
              </a:rPr>
              <a:t>556 deputati (tra cui 21 donne) eletti con voto proporzionale.</a:t>
            </a:r>
          </a:p>
          <a:p>
            <a:pPr>
              <a:buFontTx/>
              <a:buChar char="-"/>
            </a:pPr>
            <a:endParaRPr lang="it-IT" dirty="0" smtClean="0">
              <a:latin typeface="Times New Roman" pitchFamily="18" charset="0"/>
              <a:cs typeface="Times New Roman" pitchFamily="18" charset="0"/>
            </a:endParaRPr>
          </a:p>
        </p:txBody>
      </p:sp>
      <p:pic>
        <p:nvPicPr>
          <p:cNvPr id="4" name="Immagine 3"/>
          <p:cNvPicPr>
            <a:picLocks noChangeAspect="1"/>
          </p:cNvPicPr>
          <p:nvPr/>
        </p:nvPicPr>
        <p:blipFill>
          <a:blip r:embed="rId2" cstate="print"/>
          <a:stretch>
            <a:fillRect/>
          </a:stretch>
        </p:blipFill>
        <p:spPr>
          <a:xfrm>
            <a:off x="1410102" y="3837166"/>
            <a:ext cx="4400550" cy="2867025"/>
          </a:xfrm>
          <a:prstGeom prst="rect">
            <a:avLst/>
          </a:prstGeom>
        </p:spPr>
      </p:pic>
    </p:spTree>
    <p:extLst>
      <p:ext uri="{BB962C8B-B14F-4D97-AF65-F5344CB8AC3E}">
        <p14:creationId xmlns:p14="http://schemas.microsoft.com/office/powerpoint/2010/main" val="4035736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418" y="0"/>
            <a:ext cx="10515600" cy="1325563"/>
          </a:xfrm>
        </p:spPr>
        <p:txBody>
          <a:bodyPr/>
          <a:lstStyle/>
          <a:p>
            <a:pPr algn="ctr"/>
            <a:r>
              <a:rPr lang="it-IT" dirty="0" smtClean="0">
                <a:latin typeface="Times New Roman" panose="02020603050405020304" pitchFamily="18" charset="0"/>
                <a:cs typeface="Times New Roman" panose="02020603050405020304" pitchFamily="18" charset="0"/>
              </a:rPr>
              <a:t>L’Assemblea Costituente</a:t>
            </a:r>
            <a:endParaRPr lang="it-IT" dirty="0">
              <a:latin typeface="Times New Roman" panose="02020603050405020304" pitchFamily="18" charset="0"/>
              <a:cs typeface="Times New Roman" panose="02020603050405020304" pitchFamily="18" charset="0"/>
            </a:endParaRPr>
          </a:p>
        </p:txBody>
      </p:sp>
      <p:pic>
        <p:nvPicPr>
          <p:cNvPr id="6" name="Segnaposto contenuto 5"/>
          <p:cNvPicPr>
            <a:picLocks noGrp="1" noChangeAspect="1"/>
          </p:cNvPicPr>
          <p:nvPr>
            <p:ph idx="1"/>
          </p:nvPr>
        </p:nvPicPr>
        <p:blipFill>
          <a:blip r:embed="rId2" cstate="print"/>
          <a:stretch>
            <a:fillRect/>
          </a:stretch>
        </p:blipFill>
        <p:spPr>
          <a:xfrm>
            <a:off x="6847201" y="4410075"/>
            <a:ext cx="3571875" cy="2447925"/>
          </a:xfrm>
          <a:prstGeom prst="rect">
            <a:avLst/>
          </a:prstGeom>
        </p:spPr>
      </p:pic>
      <p:pic>
        <p:nvPicPr>
          <p:cNvPr id="8" name="Immagine 7"/>
          <p:cNvPicPr>
            <a:picLocks noChangeAspect="1"/>
          </p:cNvPicPr>
          <p:nvPr/>
        </p:nvPicPr>
        <p:blipFill>
          <a:blip r:embed="rId3" cstate="print"/>
          <a:stretch>
            <a:fillRect/>
          </a:stretch>
        </p:blipFill>
        <p:spPr>
          <a:xfrm>
            <a:off x="971818" y="1690688"/>
            <a:ext cx="3886200" cy="2476500"/>
          </a:xfrm>
          <a:prstGeom prst="rect">
            <a:avLst/>
          </a:prstGeom>
        </p:spPr>
      </p:pic>
    </p:spTree>
    <p:extLst>
      <p:ext uri="{BB962C8B-B14F-4D97-AF65-F5344CB8AC3E}">
        <p14:creationId xmlns:p14="http://schemas.microsoft.com/office/powerpoint/2010/main" val="3331799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Lavori della </a:t>
            </a:r>
            <a:r>
              <a:rPr lang="it-IT" dirty="0" smtClean="0">
                <a:latin typeface="Times New Roman" panose="02020603050405020304" pitchFamily="18" charset="0"/>
                <a:cs typeface="Times New Roman" panose="02020603050405020304" pitchFamily="18" charset="0"/>
              </a:rPr>
              <a:t>Costituente (giugno 1946-gennaio 1948)</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92500" lnSpcReduction="10000"/>
          </a:bodyPr>
          <a:lstStyle/>
          <a:p>
            <a:pPr marL="0" indent="0">
              <a:buNone/>
            </a:pPr>
            <a:r>
              <a:rPr lang="it-IT" dirty="0" smtClean="0">
                <a:latin typeface="Times New Roman" panose="02020603050405020304" pitchFamily="18" charset="0"/>
                <a:cs typeface="Times New Roman" panose="02020603050405020304" pitchFamily="18" charset="0"/>
              </a:rPr>
              <a:t>-La </a:t>
            </a:r>
            <a:r>
              <a:rPr lang="it-IT" dirty="0">
                <a:latin typeface="Times New Roman" panose="02020603050405020304" pitchFamily="18" charset="0"/>
                <a:cs typeface="Times New Roman" panose="02020603050405020304" pitchFamily="18" charset="0"/>
              </a:rPr>
              <a:t>Costituente si riunisce per la prima volta a Montecitorio il </a:t>
            </a:r>
            <a:r>
              <a:rPr lang="it-IT" b="1" dirty="0">
                <a:latin typeface="Times New Roman" panose="02020603050405020304" pitchFamily="18" charset="0"/>
                <a:cs typeface="Times New Roman" panose="02020603050405020304" pitchFamily="18" charset="0"/>
              </a:rPr>
              <a:t>25 giugno </a:t>
            </a:r>
            <a:r>
              <a:rPr lang="it-IT" b="1" dirty="0" smtClean="0">
                <a:latin typeface="Times New Roman" panose="02020603050405020304" pitchFamily="18" charset="0"/>
                <a:cs typeface="Times New Roman" panose="02020603050405020304" pitchFamily="18" charset="0"/>
              </a:rPr>
              <a:t>1946; </a:t>
            </a:r>
            <a:r>
              <a:rPr lang="it-IT" dirty="0" smtClean="0">
                <a:latin typeface="Times New Roman" panose="02020603050405020304" pitchFamily="18" charset="0"/>
                <a:cs typeface="Times New Roman" panose="02020603050405020304" pitchFamily="18" charset="0"/>
              </a:rPr>
              <a:t>elegge presidente Giuseppe Saragat (PSIUP), sostituito, l'8 febbraio 1947, da Umberto </a:t>
            </a:r>
            <a:r>
              <a:rPr lang="it-IT" dirty="0" err="1" smtClean="0">
                <a:latin typeface="Times New Roman" panose="02020603050405020304" pitchFamily="18" charset="0"/>
                <a:cs typeface="Times New Roman" panose="02020603050405020304" pitchFamily="18" charset="0"/>
              </a:rPr>
              <a:t>Terracini</a:t>
            </a:r>
            <a:r>
              <a:rPr lang="it-IT" dirty="0" smtClean="0">
                <a:latin typeface="Times New Roman" panose="02020603050405020304" pitchFamily="18" charset="0"/>
                <a:cs typeface="Times New Roman" panose="02020603050405020304" pitchFamily="18" charset="0"/>
              </a:rPr>
              <a:t> (PCI). </a:t>
            </a:r>
          </a:p>
          <a:p>
            <a:pPr marL="0" indent="0">
              <a:buNone/>
            </a:pPr>
            <a:r>
              <a:rPr lang="it-IT" dirty="0" smtClean="0">
                <a:latin typeface="Times New Roman" panose="02020603050405020304" pitchFamily="18" charset="0"/>
                <a:cs typeface="Times New Roman" panose="02020603050405020304" pitchFamily="18" charset="0"/>
              </a:rPr>
              <a:t>-Delibera </a:t>
            </a:r>
            <a:r>
              <a:rPr lang="it-IT" dirty="0">
                <a:latin typeface="Times New Roman" panose="02020603050405020304" pitchFamily="18" charset="0"/>
                <a:cs typeface="Times New Roman" panose="02020603050405020304" pitchFamily="18" charset="0"/>
              </a:rPr>
              <a:t>la nomina di una commissione ristretta (Commissione per la Costituzione), composta di </a:t>
            </a:r>
            <a:r>
              <a:rPr lang="it-IT" b="1" dirty="0">
                <a:latin typeface="Times New Roman" panose="02020603050405020304" pitchFamily="18" charset="0"/>
                <a:cs typeface="Times New Roman" panose="02020603050405020304" pitchFamily="18" charset="0"/>
              </a:rPr>
              <a:t>75 membri </a:t>
            </a:r>
            <a:r>
              <a:rPr lang="it-IT" b="1" dirty="0" smtClean="0">
                <a:latin typeface="Times New Roman" panose="02020603050405020304" pitchFamily="18" charset="0"/>
                <a:cs typeface="Times New Roman" panose="02020603050405020304" pitchFamily="18" charset="0"/>
              </a:rPr>
              <a:t>con </a:t>
            </a:r>
            <a:r>
              <a:rPr lang="it-IT" b="1" dirty="0">
                <a:latin typeface="Times New Roman" panose="02020603050405020304" pitchFamily="18" charset="0"/>
                <a:cs typeface="Times New Roman" panose="02020603050405020304" pitchFamily="18" charset="0"/>
              </a:rPr>
              <a:t>l'incarico di predisporre un progetto di Costituzione da sottoporre al plenum dell'Assemblea</a:t>
            </a:r>
            <a:r>
              <a:rPr lang="it-IT" dirty="0" smtClean="0"/>
              <a:t>.</a:t>
            </a:r>
          </a:p>
          <a:p>
            <a:pPr>
              <a:buFontTx/>
              <a:buChar char="-"/>
            </a:pPr>
            <a:r>
              <a:rPr lang="it-IT" dirty="0" smtClean="0">
                <a:latin typeface="Times New Roman" panose="02020603050405020304" pitchFamily="18" charset="0"/>
                <a:cs typeface="Times New Roman" panose="02020603050405020304" pitchFamily="18" charset="0"/>
              </a:rPr>
              <a:t>Si riunisce in </a:t>
            </a:r>
            <a:r>
              <a:rPr lang="it-IT" b="1" dirty="0" smtClean="0">
                <a:latin typeface="Times New Roman" panose="02020603050405020304" pitchFamily="18" charset="0"/>
                <a:cs typeface="Times New Roman" panose="02020603050405020304" pitchFamily="18" charset="0"/>
              </a:rPr>
              <a:t>375 sedute pubbliche</a:t>
            </a:r>
            <a:r>
              <a:rPr lang="it-IT" dirty="0" smtClean="0">
                <a:latin typeface="Times New Roman" panose="02020603050405020304" pitchFamily="18" charset="0"/>
                <a:cs typeface="Times New Roman" panose="02020603050405020304" pitchFamily="18" charset="0"/>
              </a:rPr>
              <a:t>, di cui </a:t>
            </a:r>
            <a:r>
              <a:rPr lang="it-IT" b="1" dirty="0" smtClean="0">
                <a:latin typeface="Times New Roman" panose="02020603050405020304" pitchFamily="18" charset="0"/>
                <a:cs typeface="Times New Roman" panose="02020603050405020304" pitchFamily="18" charset="0"/>
              </a:rPr>
              <a:t>170 </a:t>
            </a:r>
            <a:r>
              <a:rPr lang="it-IT" dirty="0" smtClean="0">
                <a:latin typeface="Times New Roman" panose="02020603050405020304" pitchFamily="18" charset="0"/>
                <a:cs typeface="Times New Roman" panose="02020603050405020304" pitchFamily="18" charset="0"/>
              </a:rPr>
              <a:t>furono dedicate alla Costituzione, </a:t>
            </a:r>
            <a:r>
              <a:rPr lang="it-IT" b="1" dirty="0" smtClean="0">
                <a:latin typeface="Times New Roman" panose="02020603050405020304" pitchFamily="18" charset="0"/>
                <a:cs typeface="Times New Roman" panose="02020603050405020304" pitchFamily="18" charset="0"/>
              </a:rPr>
              <a:t>approvata il 22 dicembre 1947</a:t>
            </a: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promulgata il 27 dicembre dello stesso anno ed entrata in vigore il primo gennaio 1948</a:t>
            </a:r>
            <a:r>
              <a:rPr lang="it-IT" dirty="0" smtClean="0">
                <a:latin typeface="Times New Roman" panose="02020603050405020304" pitchFamily="18" charset="0"/>
                <a:cs typeface="Times New Roman" panose="02020603050405020304" pitchFamily="18" charset="0"/>
              </a:rPr>
              <a:t>.</a:t>
            </a:r>
          </a:p>
          <a:p>
            <a:pPr marL="0" indent="0">
              <a:buNone/>
            </a:pPr>
            <a:r>
              <a:rPr lang="it-IT" dirty="0">
                <a:latin typeface="Times New Roman" panose="02020603050405020304" pitchFamily="18" charset="0"/>
                <a:cs typeface="Times New Roman" panose="02020603050405020304" pitchFamily="18" charset="0"/>
              </a:rPr>
              <a:t>http://legislature.camera.it/frameset.asp?content=%</a:t>
            </a:r>
            <a:r>
              <a:rPr lang="it-IT" dirty="0" smtClean="0">
                <a:latin typeface="Times New Roman" panose="02020603050405020304" pitchFamily="18" charset="0"/>
                <a:cs typeface="Times New Roman" panose="02020603050405020304" pitchFamily="18" charset="0"/>
              </a:rPr>
              <a:t>2Faltre%5Fsezionism%2F304%2F8964%2Fdocumentotesto%2Easp%3F</a:t>
            </a:r>
          </a:p>
          <a:p>
            <a:pPr marL="0" indent="0">
              <a:buNone/>
            </a:pPr>
            <a:endParaRPr lang="it-IT" dirty="0">
              <a:latin typeface="Times New Roman" panose="02020603050405020304" pitchFamily="18" charset="0"/>
              <a:cs typeface="Times New Roman" panose="02020603050405020304" pitchFamily="18" charset="0"/>
            </a:endParaRPr>
          </a:p>
          <a:p>
            <a:pPr marL="0" indent="0">
              <a:buNone/>
            </a:pPr>
            <a:endParaRPr lang="it-IT" dirty="0" smtClean="0">
              <a:latin typeface="Times New Roman" panose="02020603050405020304" pitchFamily="18" charset="0"/>
              <a:cs typeface="Times New Roman" panose="02020603050405020304" pitchFamily="18" charset="0"/>
            </a:endParaRPr>
          </a:p>
          <a:p>
            <a:pPr marL="0" indent="0">
              <a:buNone/>
            </a:pPr>
            <a:endParaRPr lang="it-IT" dirty="0">
              <a:latin typeface="Times New Roman" panose="02020603050405020304" pitchFamily="18"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65172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La Commissione per la Costituzione </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92500" lnSpcReduction="20000"/>
          </a:bodyPr>
          <a:lstStyle/>
          <a:p>
            <a:pPr marL="0" indent="0">
              <a:buNone/>
            </a:pPr>
            <a:r>
              <a:rPr lang="it-IT" dirty="0" smtClean="0"/>
              <a:t>-</a:t>
            </a:r>
            <a:r>
              <a:rPr lang="it-IT" dirty="0" smtClean="0">
                <a:latin typeface="Times New Roman" pitchFamily="18" charset="0"/>
                <a:cs typeface="Times New Roman" pitchFamily="18" charset="0"/>
              </a:rPr>
              <a:t>La Commissione per la Costituzione (detta anche Commissione dei 75) fu  </a:t>
            </a:r>
            <a:r>
              <a:rPr lang="it-IT" dirty="0">
                <a:latin typeface="Times New Roman" pitchFamily="18" charset="0"/>
                <a:cs typeface="Times New Roman" pitchFamily="18" charset="0"/>
              </a:rPr>
              <a:t>nominata il </a:t>
            </a:r>
            <a:r>
              <a:rPr lang="it-IT" b="1" dirty="0">
                <a:latin typeface="Times New Roman" pitchFamily="18" charset="0"/>
                <a:cs typeface="Times New Roman" pitchFamily="18" charset="0"/>
              </a:rPr>
              <a:t>19 luglio </a:t>
            </a:r>
            <a:r>
              <a:rPr lang="it-IT" b="1" dirty="0" smtClean="0">
                <a:latin typeface="Times New Roman" pitchFamily="18" charset="0"/>
                <a:cs typeface="Times New Roman" pitchFamily="18" charset="0"/>
              </a:rPr>
              <a:t>1946</a:t>
            </a:r>
            <a:r>
              <a:rPr lang="it-IT" dirty="0" smtClean="0">
                <a:latin typeface="Times New Roman" pitchFamily="18" charset="0"/>
                <a:cs typeface="Times New Roman" pitchFamily="18" charset="0"/>
              </a:rPr>
              <a:t>; iniziò </a:t>
            </a:r>
            <a:r>
              <a:rPr lang="it-IT" dirty="0">
                <a:latin typeface="Times New Roman" pitchFamily="18" charset="0"/>
                <a:cs typeface="Times New Roman" pitchFamily="18" charset="0"/>
              </a:rPr>
              <a:t>la sua attività il </a:t>
            </a:r>
            <a:r>
              <a:rPr lang="it-IT" b="1" dirty="0">
                <a:latin typeface="Times New Roman" pitchFamily="18" charset="0"/>
                <a:cs typeface="Times New Roman" pitchFamily="18" charset="0"/>
              </a:rPr>
              <a:t>20 </a:t>
            </a:r>
            <a:r>
              <a:rPr lang="it-IT" b="1" dirty="0" smtClean="0">
                <a:latin typeface="Times New Roman" pitchFamily="18" charset="0"/>
                <a:cs typeface="Times New Roman" pitchFamily="18" charset="0"/>
              </a:rPr>
              <a:t>luglio 1946 </a:t>
            </a:r>
            <a:r>
              <a:rPr lang="it-IT" dirty="0">
                <a:latin typeface="Times New Roman" pitchFamily="18" charset="0"/>
                <a:cs typeface="Times New Roman" pitchFamily="18" charset="0"/>
              </a:rPr>
              <a:t>eleggendo come presidente </a:t>
            </a:r>
            <a:r>
              <a:rPr lang="it-IT" dirty="0" err="1">
                <a:latin typeface="Times New Roman" pitchFamily="18" charset="0"/>
                <a:cs typeface="Times New Roman" pitchFamily="18" charset="0"/>
              </a:rPr>
              <a:t>Meuccio</a:t>
            </a:r>
            <a:r>
              <a:rPr lang="it-IT" dirty="0">
                <a:latin typeface="Times New Roman" pitchFamily="18" charset="0"/>
                <a:cs typeface="Times New Roman" pitchFamily="18" charset="0"/>
              </a:rPr>
              <a:t> </a:t>
            </a:r>
            <a:r>
              <a:rPr lang="it-IT" dirty="0" smtClean="0">
                <a:latin typeface="Times New Roman" pitchFamily="18" charset="0"/>
                <a:cs typeface="Times New Roman" pitchFamily="18" charset="0"/>
              </a:rPr>
              <a:t>Ruini (Misto). </a:t>
            </a:r>
          </a:p>
          <a:p>
            <a:pPr marL="0" indent="0">
              <a:buNone/>
            </a:pPr>
            <a:r>
              <a:rPr lang="it-IT" dirty="0" smtClean="0">
                <a:latin typeface="Times New Roman" pitchFamily="18" charset="0"/>
                <a:cs typeface="Times New Roman" pitchFamily="18" charset="0"/>
              </a:rPr>
              <a:t>-Si articolò in </a:t>
            </a:r>
            <a:r>
              <a:rPr lang="it-IT" dirty="0">
                <a:latin typeface="Times New Roman" pitchFamily="18" charset="0"/>
                <a:cs typeface="Times New Roman" pitchFamily="18" charset="0"/>
              </a:rPr>
              <a:t>tre </a:t>
            </a:r>
            <a:r>
              <a:rPr lang="it-IT" dirty="0" smtClean="0">
                <a:latin typeface="Times New Roman" pitchFamily="18" charset="0"/>
                <a:cs typeface="Times New Roman" pitchFamily="18" charset="0"/>
              </a:rPr>
              <a:t>sottocommissioni: la prima, </a:t>
            </a:r>
            <a:r>
              <a:rPr lang="it-IT" dirty="0">
                <a:latin typeface="Times New Roman" pitchFamily="18" charset="0"/>
                <a:cs typeface="Times New Roman" pitchFamily="18" charset="0"/>
              </a:rPr>
              <a:t>presieduta da Umberto </a:t>
            </a:r>
            <a:r>
              <a:rPr lang="it-IT" dirty="0" err="1" smtClean="0">
                <a:latin typeface="Times New Roman" pitchFamily="18" charset="0"/>
                <a:cs typeface="Times New Roman" pitchFamily="18" charset="0"/>
              </a:rPr>
              <a:t>Tupini</a:t>
            </a:r>
            <a:r>
              <a:rPr lang="it-IT" dirty="0" smtClean="0">
                <a:latin typeface="Times New Roman" pitchFamily="18" charset="0"/>
                <a:cs typeface="Times New Roman" pitchFamily="18" charset="0"/>
              </a:rPr>
              <a:t> (DC), </a:t>
            </a:r>
            <a:r>
              <a:rPr lang="it-IT" dirty="0">
                <a:latin typeface="Times New Roman" pitchFamily="18" charset="0"/>
                <a:cs typeface="Times New Roman" pitchFamily="18" charset="0"/>
              </a:rPr>
              <a:t>si occupò del tema "diritti e doveri dei cittadini"; la seconda, presieduta da Umberto </a:t>
            </a:r>
            <a:r>
              <a:rPr lang="it-IT" dirty="0" err="1" smtClean="0">
                <a:latin typeface="Times New Roman" pitchFamily="18" charset="0"/>
                <a:cs typeface="Times New Roman" pitchFamily="18" charset="0"/>
              </a:rPr>
              <a:t>Terracini</a:t>
            </a:r>
            <a:r>
              <a:rPr lang="it-IT" dirty="0" smtClean="0">
                <a:latin typeface="Times New Roman" pitchFamily="18" charset="0"/>
                <a:cs typeface="Times New Roman" pitchFamily="18" charset="0"/>
              </a:rPr>
              <a:t> (PCI)i</a:t>
            </a:r>
            <a:r>
              <a:rPr lang="it-IT" dirty="0">
                <a:latin typeface="Times New Roman" pitchFamily="18" charset="0"/>
                <a:cs typeface="Times New Roman" pitchFamily="18" charset="0"/>
              </a:rPr>
              <a:t>, dell' "ordinamento costituzionale della Repubblica</a:t>
            </a:r>
            <a:r>
              <a:rPr lang="it-IT" dirty="0" smtClean="0">
                <a:latin typeface="Times New Roman" pitchFamily="18" charset="0"/>
                <a:cs typeface="Times New Roman" pitchFamily="18" charset="0"/>
              </a:rPr>
              <a:t>"; </a:t>
            </a:r>
            <a:r>
              <a:rPr lang="it-IT" dirty="0">
                <a:latin typeface="Times New Roman" pitchFamily="18" charset="0"/>
                <a:cs typeface="Times New Roman" pitchFamily="18" charset="0"/>
              </a:rPr>
              <a:t>la terza, presieduta da Gustavo </a:t>
            </a:r>
            <a:r>
              <a:rPr lang="it-IT" dirty="0" err="1" smtClean="0">
                <a:latin typeface="Times New Roman" pitchFamily="18" charset="0"/>
                <a:cs typeface="Times New Roman" pitchFamily="18" charset="0"/>
              </a:rPr>
              <a:t>Ghidini</a:t>
            </a:r>
            <a:r>
              <a:rPr lang="it-IT" dirty="0" smtClean="0">
                <a:latin typeface="Times New Roman" pitchFamily="18" charset="0"/>
                <a:cs typeface="Times New Roman" pitchFamily="18" charset="0"/>
              </a:rPr>
              <a:t> (PSI), </a:t>
            </a:r>
            <a:r>
              <a:rPr lang="it-IT" dirty="0">
                <a:latin typeface="Times New Roman" pitchFamily="18" charset="0"/>
                <a:cs typeface="Times New Roman" pitchFamily="18" charset="0"/>
              </a:rPr>
              <a:t>dei "diritti e doveri economici". Le sottocommissioni e le sezioni lavorarono separatamente </a:t>
            </a:r>
            <a:r>
              <a:rPr lang="it-IT" dirty="0" smtClean="0">
                <a:latin typeface="Times New Roman" pitchFamily="18" charset="0"/>
                <a:cs typeface="Times New Roman" pitchFamily="18" charset="0"/>
              </a:rPr>
              <a:t>per poi sottoporre </a:t>
            </a:r>
            <a:r>
              <a:rPr lang="it-IT" dirty="0">
                <a:latin typeface="Times New Roman" pitchFamily="18" charset="0"/>
                <a:cs typeface="Times New Roman" pitchFamily="18" charset="0"/>
              </a:rPr>
              <a:t>i rispettivi testi all'adunanza plenaria della Commissione dei Settantacinque</a:t>
            </a:r>
            <a:r>
              <a:rPr lang="it-IT" dirty="0" smtClean="0">
                <a:latin typeface="Times New Roman" pitchFamily="18" charset="0"/>
                <a:cs typeface="Times New Roman" pitchFamily="18" charset="0"/>
              </a:rPr>
              <a:t>. </a:t>
            </a:r>
          </a:p>
          <a:p>
            <a:pPr marL="0" indent="0">
              <a:buNone/>
            </a:pPr>
            <a:r>
              <a:rPr lang="it-IT" dirty="0" smtClean="0">
                <a:latin typeface="Times New Roman" pitchFamily="18" charset="0"/>
                <a:cs typeface="Times New Roman" pitchFamily="18" charset="0"/>
              </a:rPr>
              <a:t>-La Commissione </a:t>
            </a:r>
            <a:r>
              <a:rPr lang="it-IT" dirty="0">
                <a:latin typeface="Times New Roman" pitchFamily="18" charset="0"/>
                <a:cs typeface="Times New Roman" pitchFamily="18" charset="0"/>
              </a:rPr>
              <a:t>dei Settantacinque </a:t>
            </a:r>
            <a:r>
              <a:rPr lang="it-IT" dirty="0" smtClean="0">
                <a:latin typeface="Times New Roman" pitchFamily="18" charset="0"/>
                <a:cs typeface="Times New Roman" pitchFamily="18" charset="0"/>
              </a:rPr>
              <a:t>affidò a </a:t>
            </a:r>
            <a:r>
              <a:rPr lang="it-IT" dirty="0">
                <a:latin typeface="Times New Roman" pitchFamily="18" charset="0"/>
                <a:cs typeface="Times New Roman" pitchFamily="18" charset="0"/>
              </a:rPr>
              <a:t>un "Comitato di redazione" (chiamato anche "Comitato dei 18") l'incarico di procedere al coordinamento dei testi approvati dalle </a:t>
            </a:r>
            <a:r>
              <a:rPr lang="it-IT" dirty="0" smtClean="0">
                <a:latin typeface="Times New Roman" pitchFamily="18" charset="0"/>
                <a:cs typeface="Times New Roman" pitchFamily="18" charset="0"/>
              </a:rPr>
              <a:t>sottocommissioni. </a:t>
            </a:r>
          </a:p>
        </p:txBody>
      </p:sp>
    </p:spTree>
    <p:extLst>
      <p:ext uri="{BB962C8B-B14F-4D97-AF65-F5344CB8AC3E}">
        <p14:creationId xmlns:p14="http://schemas.microsoft.com/office/powerpoint/2010/main" val="2314460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Livelli di istruzione in Italia (1951)</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lstStyle/>
          <a:p>
            <a:pPr marL="0" indent="0">
              <a:buNone/>
            </a:pPr>
            <a:r>
              <a:rPr lang="it-IT" dirty="0" smtClean="0">
                <a:latin typeface="Times New Roman" pitchFamily="18" charset="0"/>
                <a:cs typeface="Times New Roman" pitchFamily="18" charset="0"/>
              </a:rPr>
              <a:t>Censimento ISTAT del 1951:</a:t>
            </a:r>
          </a:p>
          <a:p>
            <a:pPr marL="0" indent="0">
              <a:buNone/>
            </a:pPr>
            <a:r>
              <a:rPr lang="it-IT" dirty="0" smtClean="0">
                <a:latin typeface="Times New Roman" pitchFamily="18" charset="0"/>
                <a:cs typeface="Times New Roman" pitchFamily="18" charset="0"/>
              </a:rPr>
              <a:t>-il </a:t>
            </a:r>
            <a:r>
              <a:rPr lang="it-IT" b="1" dirty="0" smtClean="0">
                <a:latin typeface="Times New Roman" pitchFamily="18" charset="0"/>
                <a:cs typeface="Times New Roman" pitchFamily="18" charset="0"/>
              </a:rPr>
              <a:t>59, 2%</a:t>
            </a:r>
            <a:r>
              <a:rPr lang="it-IT" dirty="0" smtClean="0">
                <a:latin typeface="Times New Roman" pitchFamily="18" charset="0"/>
                <a:cs typeface="Times New Roman" pitchFamily="18" charset="0"/>
              </a:rPr>
              <a:t> degli </a:t>
            </a:r>
            <a:r>
              <a:rPr lang="it-IT" dirty="0" err="1" smtClean="0">
                <a:latin typeface="Times New Roman" pitchFamily="18" charset="0"/>
                <a:cs typeface="Times New Roman" pitchFamily="18" charset="0"/>
              </a:rPr>
              <a:t>ultraquattrodicenni</a:t>
            </a:r>
            <a:r>
              <a:rPr lang="it-IT" dirty="0" smtClean="0">
                <a:latin typeface="Times New Roman" pitchFamily="18" charset="0"/>
                <a:cs typeface="Times New Roman" pitchFamily="18" charset="0"/>
              </a:rPr>
              <a:t> era privo di licenza elementare;</a:t>
            </a:r>
            <a:endParaRPr lang="it-IT" dirty="0">
              <a:latin typeface="Times New Roman" pitchFamily="18" charset="0"/>
              <a:cs typeface="Times New Roman" pitchFamily="18" charset="0"/>
            </a:endParaRPr>
          </a:p>
          <a:p>
            <a:pPr>
              <a:buFontTx/>
              <a:buChar char="-"/>
            </a:pPr>
            <a:r>
              <a:rPr lang="it-IT" dirty="0" smtClean="0">
                <a:latin typeface="Times New Roman" pitchFamily="18" charset="0"/>
                <a:cs typeface="Times New Roman" pitchFamily="18" charset="0"/>
              </a:rPr>
              <a:t>il </a:t>
            </a:r>
            <a:r>
              <a:rPr lang="it-IT" b="1" dirty="0" smtClean="0">
                <a:latin typeface="Times New Roman" pitchFamily="18" charset="0"/>
                <a:cs typeface="Times New Roman" pitchFamily="18" charset="0"/>
              </a:rPr>
              <a:t>12, 9% </a:t>
            </a:r>
            <a:r>
              <a:rPr lang="it-IT" dirty="0" smtClean="0">
                <a:latin typeface="Times New Roman" pitchFamily="18" charset="0"/>
                <a:cs typeface="Times New Roman" pitchFamily="18" charset="0"/>
              </a:rPr>
              <a:t>si dichiarò completamente analfabeta;</a:t>
            </a:r>
          </a:p>
          <a:p>
            <a:pPr>
              <a:buFontTx/>
              <a:buChar char="-"/>
            </a:pPr>
            <a:r>
              <a:rPr lang="it-IT" dirty="0" smtClean="0">
                <a:latin typeface="Times New Roman" pitchFamily="18" charset="0"/>
                <a:cs typeface="Times New Roman" pitchFamily="18" charset="0"/>
              </a:rPr>
              <a:t>il  </a:t>
            </a:r>
            <a:r>
              <a:rPr lang="it-IT" b="1" dirty="0" smtClean="0">
                <a:latin typeface="Times New Roman" pitchFamily="18" charset="0"/>
                <a:cs typeface="Times New Roman" pitchFamily="18" charset="0"/>
              </a:rPr>
              <a:t>30% </a:t>
            </a:r>
            <a:r>
              <a:rPr lang="it-IT" dirty="0" smtClean="0">
                <a:latin typeface="Times New Roman" pitchFamily="18" charset="0"/>
                <a:cs typeface="Times New Roman" pitchFamily="18" charset="0"/>
              </a:rPr>
              <a:t>aveva la licenza elementare;</a:t>
            </a:r>
          </a:p>
          <a:p>
            <a:pPr>
              <a:buFontTx/>
              <a:buChar char="-"/>
            </a:pPr>
            <a:r>
              <a:rPr lang="it-IT" dirty="0" smtClean="0">
                <a:latin typeface="Times New Roman" pitchFamily="18" charset="0"/>
                <a:cs typeface="Times New Roman" pitchFamily="18" charset="0"/>
              </a:rPr>
              <a:t>il </a:t>
            </a:r>
            <a:r>
              <a:rPr lang="it-IT" b="1" dirty="0" smtClean="0">
                <a:latin typeface="Times New Roman" pitchFamily="18" charset="0"/>
                <a:cs typeface="Times New Roman" pitchFamily="18" charset="0"/>
              </a:rPr>
              <a:t>5, 9% </a:t>
            </a:r>
            <a:r>
              <a:rPr lang="it-IT" dirty="0" smtClean="0">
                <a:latin typeface="Times New Roman" pitchFamily="18" charset="0"/>
                <a:cs typeface="Times New Roman" pitchFamily="18" charset="0"/>
              </a:rPr>
              <a:t>aveva un diploma di scuola media inferiore;</a:t>
            </a:r>
          </a:p>
          <a:p>
            <a:pPr marL="0" indent="0">
              <a:buNone/>
            </a:pPr>
            <a:r>
              <a:rPr lang="it-IT" dirty="0" smtClean="0">
                <a:latin typeface="Times New Roman" pitchFamily="18" charset="0"/>
                <a:cs typeface="Times New Roman" pitchFamily="18" charset="0"/>
              </a:rPr>
              <a:t>  -il </a:t>
            </a:r>
            <a:r>
              <a:rPr lang="it-IT" b="1" dirty="0" smtClean="0">
                <a:latin typeface="Times New Roman" pitchFamily="18" charset="0"/>
                <a:cs typeface="Times New Roman" pitchFamily="18" charset="0"/>
              </a:rPr>
              <a:t>3,3 %</a:t>
            </a:r>
            <a:r>
              <a:rPr lang="it-IT" dirty="0" smtClean="0">
                <a:latin typeface="Times New Roman" pitchFamily="18" charset="0"/>
                <a:cs typeface="Times New Roman" pitchFamily="18" charset="0"/>
              </a:rPr>
              <a:t> aveva un diploma di scuola superiore;</a:t>
            </a:r>
          </a:p>
          <a:p>
            <a:pPr marL="0" indent="0">
              <a:buNone/>
            </a:pPr>
            <a:r>
              <a:rPr lang="it-IT" dirty="0" smtClean="0">
                <a:latin typeface="Times New Roman" pitchFamily="18" charset="0"/>
                <a:cs typeface="Times New Roman" pitchFamily="18" charset="0"/>
              </a:rPr>
              <a:t>  -l’</a:t>
            </a:r>
            <a:r>
              <a:rPr lang="it-IT" b="1" dirty="0" smtClean="0">
                <a:latin typeface="Times New Roman" pitchFamily="18" charset="0"/>
                <a:cs typeface="Times New Roman" pitchFamily="18" charset="0"/>
              </a:rPr>
              <a:t>1% </a:t>
            </a:r>
            <a:r>
              <a:rPr lang="it-IT" dirty="0" smtClean="0">
                <a:latin typeface="Times New Roman" pitchFamily="18" charset="0"/>
                <a:cs typeface="Times New Roman" pitchFamily="18" charset="0"/>
              </a:rPr>
              <a:t>aveva la laurea.</a:t>
            </a:r>
          </a:p>
          <a:p>
            <a:pPr marL="0" indent="0">
              <a:buNone/>
            </a:pPr>
            <a:r>
              <a:rPr lang="it-IT" dirty="0" smtClean="0">
                <a:latin typeface="Times New Roman" pitchFamily="18" charset="0"/>
                <a:cs typeface="Times New Roman" pitchFamily="18" charset="0"/>
              </a:rPr>
              <a:t>(De Mauro T., </a:t>
            </a:r>
            <a:r>
              <a:rPr lang="it-IT" i="1" dirty="0" smtClean="0">
                <a:latin typeface="Times New Roman" pitchFamily="18" charset="0"/>
                <a:cs typeface="Times New Roman" pitchFamily="18" charset="0"/>
              </a:rPr>
              <a:t>Storia linguistica dell’Italia repubblicana</a:t>
            </a:r>
            <a:r>
              <a:rPr lang="it-IT" dirty="0" smtClean="0">
                <a:latin typeface="Times New Roman" pitchFamily="18" charset="0"/>
                <a:cs typeface="Times New Roman" pitchFamily="18" charset="0"/>
              </a:rPr>
              <a:t>, p. 24)</a:t>
            </a:r>
            <a:endParaRPr lang="it-IT" dirty="0">
              <a:latin typeface="Times New Roman" pitchFamily="18" charset="0"/>
              <a:cs typeface="Times New Roman" pitchFamily="18" charset="0"/>
            </a:endParaRPr>
          </a:p>
        </p:txBody>
      </p:sp>
    </p:spTree>
    <p:extLst>
      <p:ext uri="{BB962C8B-B14F-4D97-AF65-F5344CB8AC3E}">
        <p14:creationId xmlns:p14="http://schemas.microsoft.com/office/powerpoint/2010/main" val="1568078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La </a:t>
            </a:r>
            <a:r>
              <a:rPr lang="it-IT" b="1" dirty="0" smtClean="0">
                <a:latin typeface="Times New Roman" panose="02020603050405020304" pitchFamily="18" charset="0"/>
                <a:cs typeface="Times New Roman" panose="02020603050405020304" pitchFamily="18" charset="0"/>
              </a:rPr>
              <a:t>chiarezza</a:t>
            </a:r>
            <a:r>
              <a:rPr lang="it-IT" dirty="0" smtClean="0">
                <a:latin typeface="Times New Roman" panose="02020603050405020304" pitchFamily="18" charset="0"/>
                <a:cs typeface="Times New Roman" panose="02020603050405020304" pitchFamily="18" charset="0"/>
              </a:rPr>
              <a:t> della Costituzione</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62500" lnSpcReduction="20000"/>
          </a:bodyPr>
          <a:lstStyle/>
          <a:p>
            <a:pPr marL="0" indent="0">
              <a:buNone/>
            </a:pPr>
            <a:r>
              <a:rPr lang="it-IT" dirty="0">
                <a:latin typeface="Times New Roman" pitchFamily="18" charset="0"/>
                <a:cs typeface="Times New Roman" pitchFamily="18" charset="0"/>
              </a:rPr>
              <a:t>O</a:t>
            </a:r>
            <a:r>
              <a:rPr lang="it-IT" dirty="0" smtClean="0">
                <a:latin typeface="Times New Roman" pitchFamily="18" charset="0"/>
                <a:cs typeface="Times New Roman" pitchFamily="18" charset="0"/>
              </a:rPr>
              <a:t>rdine  </a:t>
            </a:r>
            <a:r>
              <a:rPr lang="it-IT" dirty="0">
                <a:latin typeface="Times New Roman" pitchFamily="18" charset="0"/>
                <a:cs typeface="Times New Roman" pitchFamily="18" charset="0"/>
              </a:rPr>
              <a:t>del  giorno  Bozzi </a:t>
            </a:r>
            <a:r>
              <a:rPr lang="it-IT" dirty="0" smtClean="0">
                <a:latin typeface="Times New Roman" pitchFamily="18" charset="0"/>
                <a:cs typeface="Times New Roman" pitchFamily="18" charset="0"/>
              </a:rPr>
              <a:t>del  </a:t>
            </a:r>
            <a:r>
              <a:rPr lang="it-IT" dirty="0">
                <a:latin typeface="Times New Roman" pitchFamily="18" charset="0"/>
                <a:cs typeface="Times New Roman" pitchFamily="18" charset="0"/>
              </a:rPr>
              <a:t>26  ottobre  1946  </a:t>
            </a:r>
            <a:r>
              <a:rPr lang="it-IT" dirty="0" smtClean="0">
                <a:latin typeface="Times New Roman" pitchFamily="18" charset="0"/>
                <a:cs typeface="Times New Roman" pitchFamily="18" charset="0"/>
              </a:rPr>
              <a:t>(seduta plenaria  </a:t>
            </a:r>
            <a:r>
              <a:rPr lang="it-IT" dirty="0">
                <a:latin typeface="Times New Roman" pitchFamily="18" charset="0"/>
                <a:cs typeface="Times New Roman" pitchFamily="18" charset="0"/>
              </a:rPr>
              <a:t>della  Commissione  per  la  </a:t>
            </a:r>
            <a:r>
              <a:rPr lang="it-IT" dirty="0" smtClean="0">
                <a:latin typeface="Times New Roman" pitchFamily="18" charset="0"/>
                <a:cs typeface="Times New Roman" pitchFamily="18" charset="0"/>
              </a:rPr>
              <a:t>Costituzione)</a:t>
            </a:r>
          </a:p>
          <a:p>
            <a:pPr marL="0" indent="0">
              <a:buNone/>
            </a:pPr>
            <a:r>
              <a:rPr lang="it-IT" dirty="0" smtClean="0">
                <a:latin typeface="Times New Roman" pitchFamily="18" charset="0"/>
                <a:cs typeface="Times New Roman" pitchFamily="18" charset="0"/>
              </a:rPr>
              <a:t> </a:t>
            </a:r>
            <a:r>
              <a:rPr lang="it-IT" dirty="0">
                <a:latin typeface="Times New Roman" pitchFamily="18" charset="0"/>
                <a:cs typeface="Times New Roman" pitchFamily="18" charset="0"/>
              </a:rPr>
              <a:t>«</a:t>
            </a:r>
            <a:r>
              <a:rPr lang="it-IT" b="1" dirty="0">
                <a:latin typeface="Times New Roman" pitchFamily="18" charset="0"/>
                <a:cs typeface="Times New Roman" pitchFamily="18" charset="0"/>
              </a:rPr>
              <a:t>la Costituzione dovrà essere il più possibile chiara e tale che tutto il </a:t>
            </a:r>
            <a:r>
              <a:rPr lang="it-IT" b="1" dirty="0" smtClean="0">
                <a:latin typeface="Times New Roman" pitchFamily="18" charset="0"/>
                <a:cs typeface="Times New Roman" pitchFamily="18" charset="0"/>
              </a:rPr>
              <a:t>popolo </a:t>
            </a:r>
            <a:r>
              <a:rPr lang="it-IT" b="1" dirty="0">
                <a:latin typeface="Times New Roman" pitchFamily="18" charset="0"/>
                <a:cs typeface="Times New Roman" pitchFamily="18" charset="0"/>
              </a:rPr>
              <a:t>la possa </a:t>
            </a:r>
            <a:r>
              <a:rPr lang="it-IT" b="1" dirty="0" smtClean="0">
                <a:latin typeface="Times New Roman" pitchFamily="18" charset="0"/>
                <a:cs typeface="Times New Roman" pitchFamily="18" charset="0"/>
              </a:rPr>
              <a:t>comprendere</a:t>
            </a:r>
            <a:r>
              <a:rPr lang="it-IT" dirty="0" smtClean="0">
                <a:latin typeface="Times New Roman" pitchFamily="18" charset="0"/>
                <a:cs typeface="Times New Roman" pitchFamily="18" charset="0"/>
              </a:rPr>
              <a:t>»</a:t>
            </a:r>
          </a:p>
          <a:p>
            <a:pPr marL="0" indent="0">
              <a:buNone/>
            </a:pPr>
            <a:endParaRPr lang="it-IT" dirty="0" smtClean="0">
              <a:latin typeface="Times New Roman" pitchFamily="18" charset="0"/>
              <a:cs typeface="Times New Roman" pitchFamily="18" charset="0"/>
            </a:endParaRPr>
          </a:p>
          <a:p>
            <a:pPr marL="0" indent="0">
              <a:buNone/>
            </a:pPr>
            <a:r>
              <a:rPr lang="it-IT" dirty="0" smtClean="0">
                <a:latin typeface="Times New Roman" pitchFamily="18" charset="0"/>
                <a:cs typeface="Times New Roman" pitchFamily="18" charset="0"/>
              </a:rPr>
              <a:t>RUINI  </a:t>
            </a:r>
            <a:r>
              <a:rPr lang="it-IT" dirty="0">
                <a:latin typeface="Times New Roman" pitchFamily="18" charset="0"/>
                <a:cs typeface="Times New Roman" pitchFamily="18" charset="0"/>
              </a:rPr>
              <a:t>«</a:t>
            </a:r>
            <a:r>
              <a:rPr lang="it-IT" b="1" dirty="0">
                <a:latin typeface="Times New Roman" pitchFamily="18" charset="0"/>
                <a:cs typeface="Times New Roman" pitchFamily="18" charset="0"/>
              </a:rPr>
              <a:t>la  </a:t>
            </a:r>
            <a:r>
              <a:rPr lang="it-IT" b="1" dirty="0" smtClean="0">
                <a:latin typeface="Times New Roman" pitchFamily="18" charset="0"/>
                <a:cs typeface="Times New Roman" pitchFamily="18" charset="0"/>
              </a:rPr>
              <a:t>Costituzione  </a:t>
            </a:r>
            <a:r>
              <a:rPr lang="it-IT" b="1" dirty="0">
                <a:latin typeface="Times New Roman" pitchFamily="18" charset="0"/>
                <a:cs typeface="Times New Roman" pitchFamily="18" charset="0"/>
              </a:rPr>
              <a:t>non  può  essere  bella;  deve  essere </a:t>
            </a:r>
            <a:r>
              <a:rPr lang="it-IT" b="1" dirty="0" smtClean="0">
                <a:latin typeface="Times New Roman" pitchFamily="18" charset="0"/>
                <a:cs typeface="Times New Roman" pitchFamily="18" charset="0"/>
              </a:rPr>
              <a:t>convenevole [...]. Saremmo </a:t>
            </a:r>
            <a:r>
              <a:rPr lang="it-IT" b="1" dirty="0">
                <a:latin typeface="Times New Roman" pitchFamily="18" charset="0"/>
                <a:cs typeface="Times New Roman" pitchFamily="18" charset="0"/>
              </a:rPr>
              <a:t>molto contenti se la nostra Costituzione </a:t>
            </a:r>
            <a:r>
              <a:rPr lang="it-IT" b="1" dirty="0" smtClean="0">
                <a:latin typeface="Times New Roman" pitchFamily="18" charset="0"/>
                <a:cs typeface="Times New Roman" pitchFamily="18" charset="0"/>
              </a:rPr>
              <a:t>fosse </a:t>
            </a:r>
            <a:r>
              <a:rPr lang="it-IT" b="1" dirty="0">
                <a:latin typeface="Times New Roman" pitchFamily="18" charset="0"/>
                <a:cs typeface="Times New Roman" pitchFamily="18" charset="0"/>
              </a:rPr>
              <a:t>la più </a:t>
            </a:r>
            <a:r>
              <a:rPr lang="it-IT" b="1" i="1" dirty="0">
                <a:latin typeface="Times New Roman" pitchFamily="18" charset="0"/>
                <a:cs typeface="Times New Roman" pitchFamily="18" charset="0"/>
              </a:rPr>
              <a:t>convenevole</a:t>
            </a:r>
            <a:r>
              <a:rPr lang="it-IT" b="1" dirty="0">
                <a:latin typeface="Times New Roman" pitchFamily="18" charset="0"/>
                <a:cs typeface="Times New Roman" pitchFamily="18" charset="0"/>
              </a:rPr>
              <a:t> </a:t>
            </a:r>
            <a:r>
              <a:rPr lang="it-IT" b="1" dirty="0" smtClean="0">
                <a:latin typeface="Times New Roman" pitchFamily="18" charset="0"/>
                <a:cs typeface="Times New Roman" pitchFamily="18" charset="0"/>
              </a:rPr>
              <a:t>possibile</a:t>
            </a:r>
            <a:r>
              <a:rPr lang="it-IT" b="1" dirty="0">
                <a:latin typeface="Times New Roman" pitchFamily="18" charset="0"/>
                <a:cs typeface="Times New Roman" pitchFamily="18" charset="0"/>
              </a:rPr>
              <a:t>,  o,  almeno,  la  meno  </a:t>
            </a:r>
            <a:r>
              <a:rPr lang="it-IT" b="1" dirty="0" smtClean="0">
                <a:latin typeface="Times New Roman" pitchFamily="18" charset="0"/>
                <a:cs typeface="Times New Roman" pitchFamily="18" charset="0"/>
              </a:rPr>
              <a:t>cattiva</a:t>
            </a:r>
            <a:r>
              <a:rPr lang="it-IT" dirty="0" smtClean="0">
                <a:latin typeface="Times New Roman" pitchFamily="18" charset="0"/>
                <a:cs typeface="Times New Roman" pitchFamily="18" charset="0"/>
              </a:rPr>
              <a:t>.»</a:t>
            </a:r>
          </a:p>
          <a:p>
            <a:endParaRPr lang="it-IT" dirty="0" smtClean="0">
              <a:latin typeface="Times New Roman" pitchFamily="18" charset="0"/>
              <a:cs typeface="Times New Roman" pitchFamily="18" charset="0"/>
            </a:endParaRPr>
          </a:p>
          <a:p>
            <a:pPr marL="0" indent="0">
              <a:buNone/>
            </a:pPr>
            <a:r>
              <a:rPr lang="it-IT" dirty="0" smtClean="0">
                <a:latin typeface="Times New Roman" pitchFamily="18" charset="0"/>
                <a:cs typeface="Times New Roman" pitchFamily="18" charset="0"/>
              </a:rPr>
              <a:t>[Assemblea Costituente, 4 marzo 1947] CALAMANDREI Ora, vedete, colleghi, io credo che in questo nostro lavoro soprattutto ad una meta noi dobbiamo, in questo spirito di familiarità e di collaborazione, cercare di ispirarci e di avvicinarci. Ricordate il famoso motto di Silvio Spaventa […]: «giustizia nell'Amministrazione». Il nostro motto dovrebbe esser questo: «</a:t>
            </a:r>
            <a:r>
              <a:rPr lang="it-IT" b="1" dirty="0" smtClean="0">
                <a:latin typeface="Times New Roman" pitchFamily="18" charset="0"/>
                <a:cs typeface="Times New Roman" pitchFamily="18" charset="0"/>
              </a:rPr>
              <a:t>chiarezza nella Costituzione</a:t>
            </a:r>
            <a:r>
              <a:rPr lang="it-IT" dirty="0" smtClean="0">
                <a:latin typeface="Times New Roman" pitchFamily="18" charset="0"/>
                <a:cs typeface="Times New Roman" pitchFamily="18" charset="0"/>
              </a:rPr>
              <a:t>». </a:t>
            </a:r>
          </a:p>
          <a:p>
            <a:pPr marL="0" indent="0">
              <a:buNone/>
            </a:pPr>
            <a:endParaRPr lang="it-IT" dirty="0" smtClean="0"/>
          </a:p>
          <a:p>
            <a:pPr marL="0" indent="0">
              <a:buNone/>
            </a:pPr>
            <a:r>
              <a:rPr lang="it-IT" dirty="0" smtClean="0">
                <a:latin typeface="Times New Roman" pitchFamily="18" charset="0"/>
                <a:cs typeface="Times New Roman" pitchFamily="18" charset="0"/>
              </a:rPr>
              <a:t>[</a:t>
            </a:r>
            <a:r>
              <a:rPr lang="it-IT" b="1" dirty="0">
                <a:latin typeface="Times New Roman" pitchFamily="18" charset="0"/>
                <a:cs typeface="Times New Roman" pitchFamily="18" charset="0"/>
              </a:rPr>
              <a:t>22 dicembre 1947</a:t>
            </a:r>
            <a:r>
              <a:rPr lang="it-IT" dirty="0">
                <a:latin typeface="Times New Roman" pitchFamily="18" charset="0"/>
                <a:cs typeface="Times New Roman" pitchFamily="18" charset="0"/>
              </a:rPr>
              <a:t>]  </a:t>
            </a:r>
            <a:r>
              <a:rPr lang="it-IT" dirty="0" smtClean="0">
                <a:latin typeface="Times New Roman" pitchFamily="18" charset="0"/>
                <a:cs typeface="Times New Roman" pitchFamily="18" charset="0"/>
              </a:rPr>
              <a:t>RUINI «</a:t>
            </a:r>
            <a:r>
              <a:rPr lang="it-IT" dirty="0">
                <a:latin typeface="Times New Roman" pitchFamily="18" charset="0"/>
                <a:cs typeface="Times New Roman" pitchFamily="18" charset="0"/>
              </a:rPr>
              <a:t>una Costituzione non deve essere un capolavoro </a:t>
            </a:r>
            <a:r>
              <a:rPr lang="it-IT" dirty="0" smtClean="0">
                <a:latin typeface="Times New Roman" pitchFamily="18" charset="0"/>
                <a:cs typeface="Times New Roman" pitchFamily="18" charset="0"/>
              </a:rPr>
              <a:t>letterario</a:t>
            </a:r>
            <a:r>
              <a:rPr lang="it-IT" dirty="0">
                <a:latin typeface="Times New Roman" pitchFamily="18" charset="0"/>
                <a:cs typeface="Times New Roman" pitchFamily="18" charset="0"/>
              </a:rPr>
              <a:t>; </a:t>
            </a:r>
            <a:r>
              <a:rPr lang="it-IT" b="1" dirty="0">
                <a:latin typeface="Times New Roman" pitchFamily="18" charset="0"/>
                <a:cs typeface="Times New Roman" pitchFamily="18" charset="0"/>
              </a:rPr>
              <a:t>ci basta che il testo che vi presentiamo sia più chiaro, più fluido e </a:t>
            </a:r>
            <a:r>
              <a:rPr lang="it-IT" b="1" dirty="0" smtClean="0">
                <a:latin typeface="Times New Roman" pitchFamily="18" charset="0"/>
                <a:cs typeface="Times New Roman" pitchFamily="18" charset="0"/>
              </a:rPr>
              <a:t>migliore </a:t>
            </a:r>
            <a:r>
              <a:rPr lang="it-IT" b="1" dirty="0">
                <a:latin typeface="Times New Roman" pitchFamily="18" charset="0"/>
                <a:cs typeface="Times New Roman" pitchFamily="18" charset="0"/>
              </a:rPr>
              <a:t>di </a:t>
            </a:r>
            <a:r>
              <a:rPr lang="it-IT" b="1" dirty="0" smtClean="0">
                <a:latin typeface="Times New Roman" pitchFamily="18" charset="0"/>
                <a:cs typeface="Times New Roman" pitchFamily="18" charset="0"/>
              </a:rPr>
              <a:t>prima</a:t>
            </a:r>
            <a:r>
              <a:rPr lang="it-IT" dirty="0" smtClean="0">
                <a:latin typeface="Times New Roman" pitchFamily="18" charset="0"/>
                <a:cs typeface="Times New Roman" pitchFamily="18" charset="0"/>
              </a:rPr>
              <a:t>».</a:t>
            </a:r>
            <a:endParaRPr lang="it-IT" dirty="0">
              <a:latin typeface="Times New Roman" pitchFamily="18" charset="0"/>
              <a:cs typeface="Times New Roman" pitchFamily="18" charset="0"/>
            </a:endParaRPr>
          </a:p>
        </p:txBody>
      </p:sp>
    </p:spTree>
    <p:extLst>
      <p:ext uri="{BB962C8B-B14F-4D97-AF65-F5344CB8AC3E}">
        <p14:creationId xmlns:p14="http://schemas.microsoft.com/office/powerpoint/2010/main" val="3270060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Una Costituzione “convenevole”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77500" lnSpcReduction="20000"/>
          </a:bodyPr>
          <a:lstStyle/>
          <a:p>
            <a:pPr>
              <a:buNone/>
            </a:pPr>
            <a:r>
              <a:rPr lang="it-IT" i="1" dirty="0" smtClean="0">
                <a:latin typeface="Times New Roman" pitchFamily="18" charset="0"/>
                <a:cs typeface="Times New Roman" pitchFamily="18" charset="0"/>
              </a:rPr>
              <a:t>GRADIT</a:t>
            </a:r>
          </a:p>
          <a:p>
            <a:pPr>
              <a:buNone/>
            </a:pPr>
            <a:r>
              <a:rPr lang="it-IT" b="1" dirty="0" smtClean="0">
                <a:latin typeface="Times New Roman" pitchFamily="18" charset="0"/>
                <a:cs typeface="Times New Roman" pitchFamily="18" charset="0"/>
              </a:rPr>
              <a:t>convenevole</a:t>
            </a:r>
          </a:p>
          <a:p>
            <a:pPr>
              <a:buNone/>
            </a:pPr>
            <a:r>
              <a:rPr lang="it-IT" dirty="0" smtClean="0">
                <a:latin typeface="Times New Roman" pitchFamily="18" charset="0"/>
                <a:cs typeface="Times New Roman" pitchFamily="18" charset="0"/>
              </a:rPr>
              <a:t>con|ve|né|vo|le agg., s.m. 1294; </a:t>
            </a:r>
            <a:br>
              <a:rPr lang="it-IT" dirty="0" smtClean="0">
                <a:latin typeface="Times New Roman" pitchFamily="18" charset="0"/>
                <a:cs typeface="Times New Roman" pitchFamily="18" charset="0"/>
              </a:rPr>
            </a:br>
            <a:r>
              <a:rPr lang="it-IT" dirty="0" smtClean="0">
                <a:latin typeface="Times New Roman" pitchFamily="18" charset="0"/>
                <a:cs typeface="Times New Roman" pitchFamily="18" charset="0"/>
              </a:rPr>
              <a:t/>
            </a:r>
            <a:br>
              <a:rPr lang="it-IT" dirty="0" smtClean="0">
                <a:latin typeface="Times New Roman" pitchFamily="18" charset="0"/>
                <a:cs typeface="Times New Roman" pitchFamily="18" charset="0"/>
              </a:rPr>
            </a:br>
            <a:r>
              <a:rPr lang="it-IT" dirty="0" smtClean="0">
                <a:latin typeface="Times New Roman" pitchFamily="18" charset="0"/>
                <a:cs typeface="Times New Roman" pitchFamily="18" charset="0"/>
              </a:rPr>
              <a:t/>
            </a:r>
            <a:br>
              <a:rPr lang="it-IT" dirty="0" smtClean="0">
                <a:latin typeface="Times New Roman" pitchFamily="18" charset="0"/>
                <a:cs typeface="Times New Roman" pitchFamily="18" charset="0"/>
              </a:rPr>
            </a:br>
            <a:r>
              <a:rPr lang="it-IT" dirty="0" smtClean="0">
                <a:latin typeface="Times New Roman" pitchFamily="18" charset="0"/>
                <a:cs typeface="Times New Roman" pitchFamily="18" charset="0"/>
              </a:rPr>
              <a:t>1. agg. BU </a:t>
            </a:r>
            <a:r>
              <a:rPr lang="it-IT" b="1" dirty="0" smtClean="0">
                <a:latin typeface="Times New Roman" pitchFamily="18" charset="0"/>
                <a:cs typeface="Times New Roman" pitchFamily="18" charset="0"/>
              </a:rPr>
              <a:t>conveniente, opportuno, ragionevole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telefonerò a un’ora convenevole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il lavoro è da finire entro tempi convenevoli</a:t>
            </a:r>
            <a:r>
              <a:rPr lang="it-IT" dirty="0" smtClean="0">
                <a:latin typeface="Times New Roman" pitchFamily="18" charset="0"/>
                <a:cs typeface="Times New Roman" pitchFamily="18" charset="0"/>
              </a:rPr>
              <a:t/>
            </a:r>
            <a:br>
              <a:rPr lang="it-IT" dirty="0" smtClean="0">
                <a:latin typeface="Times New Roman" pitchFamily="18" charset="0"/>
                <a:cs typeface="Times New Roman" pitchFamily="18" charset="0"/>
              </a:rPr>
            </a:br>
            <a:r>
              <a:rPr lang="it-IT" dirty="0" smtClean="0">
                <a:latin typeface="Times New Roman" pitchFamily="18" charset="0"/>
                <a:cs typeface="Times New Roman" pitchFamily="18" charset="0"/>
              </a:rPr>
              <a:t>2. agg. BU </a:t>
            </a:r>
            <a:r>
              <a:rPr lang="it-IT" b="1" dirty="0" smtClean="0">
                <a:latin typeface="Times New Roman" pitchFamily="18" charset="0"/>
                <a:cs typeface="Times New Roman" pitchFamily="18" charset="0"/>
              </a:rPr>
              <a:t>giusto, adatto, adeguato</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porre l’accento convenevole sulle sillabe toniche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indossare un abito convenevole all’occasione</a:t>
            </a:r>
            <a:r>
              <a:rPr lang="it-IT" dirty="0" smtClean="0">
                <a:latin typeface="Times New Roman" pitchFamily="18" charset="0"/>
                <a:cs typeface="Times New Roman" pitchFamily="18" charset="0"/>
              </a:rPr>
              <a:t/>
            </a:r>
            <a:br>
              <a:rPr lang="it-IT" dirty="0" smtClean="0">
                <a:latin typeface="Times New Roman" pitchFamily="18" charset="0"/>
                <a:cs typeface="Times New Roman" pitchFamily="18" charset="0"/>
              </a:rPr>
            </a:br>
            <a:r>
              <a:rPr lang="it-IT" dirty="0" smtClean="0">
                <a:latin typeface="Times New Roman" pitchFamily="18" charset="0"/>
                <a:cs typeface="Times New Roman" pitchFamily="18" charset="0"/>
              </a:rPr>
              <a:t>3. s.m. BU ciò che è conveniente, opportuno; </a:t>
            </a:r>
            <a:r>
              <a:rPr lang="it-IT" b="1" dirty="0" smtClean="0">
                <a:latin typeface="Times New Roman" pitchFamily="18" charset="0"/>
                <a:cs typeface="Times New Roman" pitchFamily="18" charset="0"/>
              </a:rPr>
              <a:t>la giusta misura</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spendere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ricevere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ottenere il convenevole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oltre il convenevole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fuori del convenevole</a:t>
            </a:r>
            <a:r>
              <a:rPr lang="it-IT" dirty="0" smtClean="0">
                <a:latin typeface="Times New Roman" pitchFamily="18" charset="0"/>
                <a:cs typeface="Times New Roman" pitchFamily="18" charset="0"/>
              </a:rPr>
              <a:t>: in modo eccessivo, oltre misura</a:t>
            </a:r>
            <a:br>
              <a:rPr lang="it-IT" dirty="0" smtClean="0">
                <a:latin typeface="Times New Roman" pitchFamily="18" charset="0"/>
                <a:cs typeface="Times New Roman" pitchFamily="18" charset="0"/>
              </a:rPr>
            </a:br>
            <a:r>
              <a:rPr lang="it-IT" dirty="0" smtClean="0">
                <a:latin typeface="Times New Roman" pitchFamily="18" charset="0"/>
                <a:cs typeface="Times New Roman" pitchFamily="18" charset="0"/>
              </a:rPr>
              <a:t>4. s.m. BU estens., buona educazione:</a:t>
            </a:r>
            <a:r>
              <a:rPr lang="it-IT" i="1" dirty="0" smtClean="0">
                <a:latin typeface="Times New Roman" pitchFamily="18" charset="0"/>
                <a:cs typeface="Times New Roman" pitchFamily="18" charset="0"/>
              </a:rPr>
              <a:t> secondo il convenevole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contrario al convenevole</a:t>
            </a:r>
            <a:r>
              <a:rPr lang="it-IT" dirty="0" smtClean="0">
                <a:latin typeface="Times New Roman" pitchFamily="18" charset="0"/>
                <a:cs typeface="Times New Roman" pitchFamily="18" charset="0"/>
              </a:rPr>
              <a:t/>
            </a:r>
            <a:br>
              <a:rPr lang="it-IT" dirty="0" smtClean="0">
                <a:latin typeface="Times New Roman" pitchFamily="18" charset="0"/>
                <a:cs typeface="Times New Roman" pitchFamily="18" charset="0"/>
              </a:rPr>
            </a:br>
            <a:r>
              <a:rPr lang="it-IT" dirty="0" smtClean="0">
                <a:latin typeface="Times New Roman" pitchFamily="18" charset="0"/>
                <a:cs typeface="Times New Roman" pitchFamily="18" charset="0"/>
              </a:rPr>
              <a:t>5. s.m. CO pl., l’insieme delle parole e degli atti di cortesia usuali in certe circostanze, complimenti, cerimonie:</a:t>
            </a:r>
            <a:r>
              <a:rPr lang="it-IT" i="1" dirty="0" smtClean="0">
                <a:latin typeface="Times New Roman" pitchFamily="18" charset="0"/>
                <a:cs typeface="Times New Roman" pitchFamily="18" charset="0"/>
              </a:rPr>
              <a:t> fare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scambiarsi</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tralasciare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bandire i convenevoli</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i soliti convenevoli</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perdersi in convenevoli</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fare mille</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troppi convenevoli</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bando ai convenevoli</a:t>
            </a: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 stare sui convenevoli</a:t>
            </a:r>
            <a:r>
              <a:rPr lang="it-IT" dirty="0" smtClean="0">
                <a:latin typeface="Times New Roman" pitchFamily="18" charset="0"/>
                <a:cs typeface="Times New Roman" pitchFamily="18" charset="0"/>
              </a:rPr>
              <a:t>: comportarsi in modo cortese ma formale </a:t>
            </a:r>
            <a:endParaRPr lang="it-IT"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Uno stile </a:t>
            </a:r>
            <a:r>
              <a:rPr lang="it-IT" i="1" dirty="0" smtClean="0">
                <a:latin typeface="Times New Roman" pitchFamily="18" charset="0"/>
                <a:cs typeface="Times New Roman" pitchFamily="18" charset="0"/>
              </a:rPr>
              <a:t>sobrio e preciso</a:t>
            </a:r>
            <a:endParaRPr lang="it-IT" i="1" dirty="0">
              <a:latin typeface="Times New Roman" pitchFamily="18" charset="0"/>
              <a:cs typeface="Times New Roman" pitchFamily="18" charset="0"/>
            </a:endParaRPr>
          </a:p>
        </p:txBody>
      </p:sp>
      <p:sp>
        <p:nvSpPr>
          <p:cNvPr id="3" name="Segnaposto contenuto 2"/>
          <p:cNvSpPr>
            <a:spLocks noGrp="1"/>
          </p:cNvSpPr>
          <p:nvPr>
            <p:ph idx="1"/>
          </p:nvPr>
        </p:nvSpPr>
        <p:spPr/>
        <p:txBody>
          <a:bodyPr/>
          <a:lstStyle/>
          <a:p>
            <a:pPr>
              <a:buNone/>
            </a:pPr>
            <a:r>
              <a:rPr lang="it-IT" b="1" dirty="0" smtClean="0">
                <a:latin typeface="Times New Roman" pitchFamily="18" charset="0"/>
                <a:cs typeface="Times New Roman" pitchFamily="18" charset="0"/>
              </a:rPr>
              <a:t>Assemblea costituente 25 ottobre 1946</a:t>
            </a:r>
          </a:p>
          <a:p>
            <a:pPr>
              <a:buNone/>
            </a:pPr>
            <a:r>
              <a:rPr lang="it-IT" dirty="0" smtClean="0">
                <a:latin typeface="Times New Roman" pitchFamily="18" charset="0"/>
                <a:cs typeface="Times New Roman" pitchFamily="18" charset="0"/>
              </a:rPr>
              <a:t>PERASSI. Se decidiamo di fare una Costituzione </a:t>
            </a:r>
            <a:r>
              <a:rPr lang="it-IT" b="1" dirty="0" smtClean="0">
                <a:latin typeface="Times New Roman" pitchFamily="18" charset="0"/>
                <a:cs typeface="Times New Roman" pitchFamily="18" charset="0"/>
              </a:rPr>
              <a:t>rigida,</a:t>
            </a:r>
            <a:r>
              <a:rPr lang="it-IT" dirty="0" smtClean="0">
                <a:latin typeface="Times New Roman" pitchFamily="18" charset="0"/>
                <a:cs typeface="Times New Roman" pitchFamily="18" charset="0"/>
              </a:rPr>
              <a:t> ebbene questa dovrà essere “informata ad uno stile </a:t>
            </a:r>
            <a:r>
              <a:rPr lang="it-IT" b="1" dirty="0" smtClean="0">
                <a:latin typeface="Times New Roman" pitchFamily="18" charset="0"/>
                <a:cs typeface="Times New Roman" pitchFamily="18" charset="0"/>
              </a:rPr>
              <a:t>di sobrietà e precisione</a:t>
            </a:r>
            <a:r>
              <a:rPr lang="it-IT" dirty="0" smtClean="0">
                <a:latin typeface="Times New Roman" pitchFamily="18" charset="0"/>
                <a:cs typeface="Times New Roman" pitchFamily="18" charset="0"/>
              </a:rPr>
              <a:t>. In altri termini, gli articoli della Costituzione dovranno essere abbastanza </a:t>
            </a:r>
            <a:r>
              <a:rPr lang="it-IT" b="1" dirty="0" smtClean="0">
                <a:latin typeface="Times New Roman" pitchFamily="18" charset="0"/>
                <a:cs typeface="Times New Roman" pitchFamily="18" charset="0"/>
              </a:rPr>
              <a:t>precisi</a:t>
            </a:r>
            <a:r>
              <a:rPr lang="it-IT" dirty="0" smtClean="0">
                <a:latin typeface="Times New Roman" pitchFamily="18" charset="0"/>
                <a:cs typeface="Times New Roman" pitchFamily="18" charset="0"/>
              </a:rPr>
              <a:t> per avere un concreto valore giuridico, come limiti alla legislazione ordinaria, e </a:t>
            </a:r>
            <a:r>
              <a:rPr lang="it-IT" b="1" dirty="0" smtClean="0">
                <a:latin typeface="Times New Roman" pitchFamily="18" charset="0"/>
                <a:cs typeface="Times New Roman" pitchFamily="18" charset="0"/>
              </a:rPr>
              <a:t>nello stesso tempo sufficientemente larghi per non ostacolarne la naturale evoluzione”.</a:t>
            </a:r>
            <a:endParaRPr lang="it-IT"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Tutela del paesaggio</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lstStyle/>
          <a:p>
            <a:pPr>
              <a:buNone/>
            </a:pPr>
            <a:r>
              <a:rPr lang="it-IT" i="1" dirty="0" smtClean="0">
                <a:latin typeface="Times New Roman" pitchFamily="18" charset="0"/>
                <a:cs typeface="Times New Roman" pitchFamily="18" charset="0"/>
              </a:rPr>
              <a:t>Costituzione </a:t>
            </a:r>
            <a:r>
              <a:rPr lang="it-IT" dirty="0" smtClean="0">
                <a:latin typeface="Times New Roman" pitchFamily="18" charset="0"/>
                <a:cs typeface="Times New Roman" pitchFamily="18" charset="0"/>
              </a:rPr>
              <a:t>(1947)</a:t>
            </a:r>
          </a:p>
          <a:p>
            <a:pPr>
              <a:buNone/>
            </a:pPr>
            <a:r>
              <a:rPr lang="it-IT" dirty="0" smtClean="0">
                <a:latin typeface="Times New Roman" pitchFamily="18" charset="0"/>
                <a:cs typeface="Times New Roman" pitchFamily="18" charset="0"/>
              </a:rPr>
              <a:t>Art. 9</a:t>
            </a:r>
          </a:p>
          <a:p>
            <a:pPr>
              <a:buNone/>
            </a:pPr>
            <a:r>
              <a:rPr lang="it-IT" dirty="0" smtClean="0">
                <a:latin typeface="Times New Roman" pitchFamily="18" charset="0"/>
                <a:cs typeface="Times New Roman" pitchFamily="18" charset="0"/>
              </a:rPr>
              <a:t>La Repubblica promuove lo sviluppo della cultura e la ricerca scientifica e tecnica.</a:t>
            </a:r>
          </a:p>
          <a:p>
            <a:pPr>
              <a:buNone/>
            </a:pPr>
            <a:r>
              <a:rPr lang="it-IT" dirty="0" smtClean="0">
                <a:latin typeface="Times New Roman" pitchFamily="18" charset="0"/>
                <a:cs typeface="Times New Roman" pitchFamily="18" charset="0"/>
              </a:rPr>
              <a:t>Tutela </a:t>
            </a:r>
            <a:r>
              <a:rPr lang="it-IT" b="1" dirty="0" smtClean="0">
                <a:latin typeface="Times New Roman" pitchFamily="18" charset="0"/>
                <a:cs typeface="Times New Roman" pitchFamily="18" charset="0"/>
              </a:rPr>
              <a:t>il paesaggio </a:t>
            </a:r>
            <a:r>
              <a:rPr lang="it-IT" dirty="0" smtClean="0">
                <a:latin typeface="Times New Roman" pitchFamily="18" charset="0"/>
                <a:cs typeface="Times New Roman" pitchFamily="18" charset="0"/>
              </a:rPr>
              <a:t>e il patrimonio storico e artistico della Nazione.</a:t>
            </a:r>
          </a:p>
          <a:p>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Lingua della Costituzione </a:t>
            </a:r>
            <a:r>
              <a:rPr lang="it-IT" i="1" dirty="0" smtClean="0">
                <a:latin typeface="Times New Roman" panose="02020603050405020304" pitchFamily="18" charset="0"/>
                <a:cs typeface="Times New Roman" panose="02020603050405020304" pitchFamily="18" charset="0"/>
              </a:rPr>
              <a:t>vs.</a:t>
            </a:r>
            <a:r>
              <a:rPr lang="it-IT" dirty="0" smtClean="0">
                <a:latin typeface="Times New Roman" panose="02020603050405020304" pitchFamily="18" charset="0"/>
                <a:cs typeface="Times New Roman" panose="02020603050405020304" pitchFamily="18" charset="0"/>
              </a:rPr>
              <a:t> lingua delle leggi</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a:bodyPr>
          <a:lstStyle/>
          <a:p>
            <a:pPr marL="0" indent="0">
              <a:buNone/>
            </a:pPr>
            <a:r>
              <a:rPr lang="it-IT" sz="2000" dirty="0" smtClean="0">
                <a:latin typeface="Times New Roman" panose="02020603050405020304" pitchFamily="18" charset="0"/>
                <a:cs typeface="Times New Roman" panose="02020603050405020304" pitchFamily="18" charset="0"/>
              </a:rPr>
              <a:t>Nella Costituzione della Repubblica italiana un periodare breve e lineare […] si alterna a periodi più lunghi, ma a membri paralleli e proposizioni indicative […], il tecnicismo è riassorbito ed equilibrato in quella semplicità.</a:t>
            </a:r>
          </a:p>
          <a:p>
            <a:pPr marL="0" indent="0">
              <a:buNone/>
            </a:pPr>
            <a:r>
              <a:rPr lang="it-IT" sz="2000" dirty="0" smtClean="0">
                <a:latin typeface="Times New Roman" panose="02020603050405020304" pitchFamily="18" charset="0"/>
                <a:cs typeface="Times New Roman" panose="02020603050405020304" pitchFamily="18" charset="0"/>
              </a:rPr>
              <a:t>T. De Mauro, </a:t>
            </a:r>
            <a:r>
              <a:rPr lang="it-IT" sz="2000" i="1" dirty="0" smtClean="0">
                <a:latin typeface="Times New Roman" panose="02020603050405020304" pitchFamily="18" charset="0"/>
                <a:cs typeface="Times New Roman" panose="02020603050405020304" pitchFamily="18" charset="0"/>
              </a:rPr>
              <a:t>Storia linguistica dell’Italia unita (SLIU)</a:t>
            </a:r>
            <a:r>
              <a:rPr lang="it-IT" sz="2000" dirty="0" smtClean="0">
                <a:latin typeface="Times New Roman" panose="02020603050405020304" pitchFamily="18" charset="0"/>
                <a:cs typeface="Times New Roman" panose="02020603050405020304" pitchFamily="18" charset="0"/>
              </a:rPr>
              <a:t>, p. 240.</a:t>
            </a:r>
          </a:p>
          <a:p>
            <a:pPr marL="0" indent="0">
              <a:buNone/>
            </a:pPr>
            <a:r>
              <a:rPr lang="it-IT" sz="2000" dirty="0" smtClean="0">
                <a:latin typeface="Times New Roman" panose="02020603050405020304" pitchFamily="18" charset="0"/>
                <a:cs typeface="Times New Roman" panose="02020603050405020304" pitchFamily="18" charset="0"/>
              </a:rPr>
              <a:t>Nel 1820 un letterato e giurista mantovano Ferdinando ARRIVABENE, […] si pronunciò contro gli usi linguistici degli uomini di legge[…] temendo che «osar d’ingentilire la lingua forense sia fatica gittata» […].</a:t>
            </a:r>
          </a:p>
          <a:p>
            <a:pPr marL="0" indent="0">
              <a:buNone/>
            </a:pPr>
            <a:r>
              <a:rPr lang="it-IT" sz="2000" dirty="0" smtClean="0">
                <a:latin typeface="Times New Roman" panose="02020603050405020304" pitchFamily="18" charset="0"/>
                <a:cs typeface="Times New Roman" panose="02020603050405020304" pitchFamily="18" charset="0"/>
              </a:rPr>
              <a:t>T. De Mauro, </a:t>
            </a:r>
            <a:r>
              <a:rPr lang="it-IT" sz="2000" i="1" dirty="0" smtClean="0">
                <a:latin typeface="Times New Roman" panose="02020603050405020304" pitchFamily="18" charset="0"/>
                <a:cs typeface="Times New Roman" panose="02020603050405020304" pitchFamily="18" charset="0"/>
              </a:rPr>
              <a:t>SLIU</a:t>
            </a:r>
            <a:r>
              <a:rPr lang="it-IT" sz="2000" dirty="0" smtClean="0">
                <a:latin typeface="Times New Roman" panose="02020603050405020304" pitchFamily="18" charset="0"/>
                <a:cs typeface="Times New Roman" panose="02020603050405020304" pitchFamily="18" charset="0"/>
              </a:rPr>
              <a:t>, p. 420 (</a:t>
            </a:r>
            <a:r>
              <a:rPr lang="it-IT" sz="2000" dirty="0" err="1" smtClean="0">
                <a:latin typeface="Times New Roman" panose="02020603050405020304" pitchFamily="18" charset="0"/>
                <a:cs typeface="Times New Roman" panose="02020603050405020304" pitchFamily="18" charset="0"/>
              </a:rPr>
              <a:t>app</a:t>
            </a:r>
            <a:r>
              <a:rPr lang="it-IT" sz="2000" dirty="0" smtClean="0">
                <a:latin typeface="Times New Roman" panose="02020603050405020304" pitchFamily="18" charset="0"/>
                <a:cs typeface="Times New Roman" panose="02020603050405020304" pitchFamily="18" charset="0"/>
              </a:rPr>
              <a:t>. 65, </a:t>
            </a:r>
            <a:r>
              <a:rPr lang="it-IT" sz="2000" i="1" dirty="0" smtClean="0">
                <a:latin typeface="Times New Roman" panose="02020603050405020304" pitchFamily="18" charset="0"/>
                <a:cs typeface="Times New Roman" panose="02020603050405020304" pitchFamily="18" charset="0"/>
              </a:rPr>
              <a:t>La lingua della legislazione italiana</a:t>
            </a:r>
            <a:r>
              <a:rPr lang="it-IT" sz="2000" dirty="0" smtClean="0">
                <a:latin typeface="Times New Roman" panose="02020603050405020304" pitchFamily="18" charset="0"/>
                <a:cs typeface="Times New Roman" panose="02020603050405020304" pitchFamily="18" charset="0"/>
              </a:rPr>
              <a:t>, pp. 420-430).</a:t>
            </a:r>
          </a:p>
          <a:p>
            <a:pPr marL="0" indent="0">
              <a:buNone/>
            </a:pPr>
            <a:r>
              <a:rPr lang="it-IT" sz="2000" dirty="0">
                <a:latin typeface="Times New Roman" panose="02020603050405020304" pitchFamily="18" charset="0"/>
                <a:cs typeface="Times New Roman" panose="02020603050405020304" pitchFamily="18" charset="0"/>
              </a:rPr>
              <a:t>Non occorre ulteriormente sottolineare l’eccezionalità linguistica della Costituzione rispetto alla frustrante illeggibilità del corpus legislativo italiano </a:t>
            </a:r>
            <a:r>
              <a:rPr lang="it-IT" sz="2000" dirty="0" smtClean="0">
                <a:latin typeface="Times New Roman" panose="02020603050405020304" pitchFamily="18" charset="0"/>
                <a:cs typeface="Times New Roman" panose="02020603050405020304" pitchFamily="18" charset="0"/>
              </a:rPr>
              <a:t>[…].</a:t>
            </a:r>
          </a:p>
          <a:p>
            <a:pPr marL="0" indent="0">
              <a:buNone/>
            </a:pPr>
            <a:r>
              <a:rPr lang="it-IT" sz="2000" dirty="0" smtClean="0">
                <a:latin typeface="Times New Roman" panose="02020603050405020304" pitchFamily="18" charset="0"/>
                <a:cs typeface="Times New Roman" panose="02020603050405020304" pitchFamily="18" charset="0"/>
              </a:rPr>
              <a:t>T. De Mauro, </a:t>
            </a:r>
            <a:r>
              <a:rPr lang="it-IT" sz="2000" i="1" dirty="0" smtClean="0">
                <a:latin typeface="Times New Roman" panose="02020603050405020304" pitchFamily="18" charset="0"/>
                <a:cs typeface="Times New Roman" panose="02020603050405020304" pitchFamily="18" charset="0"/>
              </a:rPr>
              <a:t>Il linguaggio della Costituzione</a:t>
            </a:r>
            <a:r>
              <a:rPr lang="it-IT" sz="2000" dirty="0" smtClean="0">
                <a:latin typeface="Times New Roman" panose="02020603050405020304" pitchFamily="18" charset="0"/>
                <a:cs typeface="Times New Roman" panose="02020603050405020304" pitchFamily="18" charset="0"/>
              </a:rPr>
              <a:t>, p. XXV.</a:t>
            </a:r>
          </a:p>
          <a:p>
            <a:pPr marL="0" indent="0">
              <a:buNone/>
            </a:pPr>
            <a:endParaRPr lang="it-IT" sz="2000" dirty="0" smtClean="0">
              <a:latin typeface="Times New Roman" panose="02020603050405020304" pitchFamily="18" charset="0"/>
              <a:cs typeface="Times New Roman" panose="02020603050405020304" pitchFamily="18" charset="0"/>
            </a:endParaRPr>
          </a:p>
          <a:p>
            <a:pPr marL="0" indent="0">
              <a:buNone/>
            </a:pPr>
            <a:endParaRPr lang="it-IT" sz="2000" dirty="0" smtClean="0">
              <a:latin typeface="Times New Roman" panose="02020603050405020304" pitchFamily="18" charset="0"/>
              <a:cs typeface="Times New Roman" panose="02020603050405020304" pitchFamily="18" charset="0"/>
            </a:endParaRPr>
          </a:p>
          <a:p>
            <a:pPr marL="0" indent="0">
              <a:buNone/>
            </a:pPr>
            <a:endParaRPr lang="it-IT" dirty="0">
              <a:latin typeface="Times New Roman" panose="02020603050405020304" pitchFamily="18" charset="0"/>
              <a:cs typeface="Times New Roman" panose="02020603050405020304" pitchFamily="18" charset="0"/>
            </a:endParaRPr>
          </a:p>
          <a:p>
            <a:pPr marL="0" indent="0">
              <a:buNone/>
            </a:pP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4181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i="1" dirty="0" smtClean="0">
                <a:latin typeface="Times New Roman" panose="02020603050405020304" pitchFamily="18" charset="0"/>
                <a:cs typeface="Times New Roman" panose="02020603050405020304" pitchFamily="18" charset="0"/>
              </a:rPr>
              <a:t>Paesaggio</a:t>
            </a:r>
            <a:r>
              <a:rPr lang="it-IT" dirty="0" smtClean="0">
                <a:latin typeface="Times New Roman" panose="02020603050405020304" pitchFamily="18" charset="0"/>
                <a:cs typeface="Times New Roman" panose="02020603050405020304" pitchFamily="18" charset="0"/>
              </a:rPr>
              <a:t> (Dizionario De Mauro)</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821725" y="1784436"/>
            <a:ext cx="10515600" cy="4351338"/>
          </a:xfrm>
        </p:spPr>
        <p:txBody>
          <a:bodyPr>
            <a:normAutofit/>
          </a:bodyPr>
          <a:lstStyle/>
          <a:p>
            <a:pPr marL="0" indent="0">
              <a:buNone/>
            </a:pPr>
            <a:r>
              <a:rPr lang="it-IT" b="1" dirty="0" smtClean="0">
                <a:latin typeface="Times New Roman" panose="02020603050405020304" pitchFamily="18" charset="0"/>
                <a:cs typeface="Times New Roman" panose="02020603050405020304" pitchFamily="18" charset="0"/>
              </a:rPr>
              <a:t>paesaggio</a:t>
            </a:r>
          </a:p>
          <a:p>
            <a:pPr marL="0" indent="0">
              <a:buNone/>
            </a:pPr>
            <a:r>
              <a:rPr lang="it-IT" dirty="0" smtClean="0">
                <a:latin typeface="Times New Roman" panose="02020603050405020304" pitchFamily="18" charset="0"/>
                <a:cs typeface="Times New Roman" panose="02020603050405020304" pitchFamily="18" charset="0"/>
              </a:rPr>
              <a:t>pa|e|ṣàg|gi|o s.m. 1552; cfr. </a:t>
            </a:r>
            <a:r>
              <a:rPr lang="it-IT" dirty="0" err="1" smtClean="0">
                <a:latin typeface="Times New Roman" panose="02020603050405020304" pitchFamily="18" charset="0"/>
                <a:cs typeface="Times New Roman" panose="02020603050405020304" pitchFamily="18" charset="0"/>
              </a:rPr>
              <a:t>fr</a:t>
            </a:r>
            <a:r>
              <a:rPr lang="it-IT" dirty="0" smtClean="0">
                <a:latin typeface="Times New Roman" panose="02020603050405020304" pitchFamily="18" charset="0"/>
                <a:cs typeface="Times New Roman" panose="02020603050405020304" pitchFamily="18" charset="0"/>
              </a:rPr>
              <a:t>. </a:t>
            </a:r>
            <a:r>
              <a:rPr lang="it-IT" dirty="0" err="1" smtClean="0">
                <a:latin typeface="Times New Roman" panose="02020603050405020304" pitchFamily="18" charset="0"/>
                <a:cs typeface="Times New Roman" panose="02020603050405020304" pitchFamily="18" charset="0"/>
              </a:rPr>
              <a:t>paysage</a:t>
            </a:r>
            <a:r>
              <a:rPr lang="it-IT" dirty="0" smtClean="0">
                <a:latin typeface="Times New Roman" panose="02020603050405020304" pitchFamily="18" charset="0"/>
                <a:cs typeface="Times New Roman" panose="02020603050405020304" pitchFamily="18" charset="0"/>
              </a:rPr>
              <a:t>.</a:t>
            </a:r>
            <a:br>
              <a:rPr lang="it-IT" dirty="0" smtClean="0">
                <a:latin typeface="Times New Roman" panose="02020603050405020304" pitchFamily="18" charset="0"/>
                <a:cs typeface="Times New Roman" panose="02020603050405020304" pitchFamily="18" charset="0"/>
              </a:rPr>
            </a:br>
            <a:r>
              <a:rPr lang="it-IT" dirty="0" smtClean="0">
                <a:latin typeface="Times New Roman" panose="02020603050405020304" pitchFamily="18" charset="0"/>
                <a:cs typeface="Times New Roman" panose="02020603050405020304" pitchFamily="18" charset="0"/>
              </a:rPr>
              <a:t/>
            </a:r>
            <a:br>
              <a:rPr lang="it-IT" dirty="0" smtClean="0">
                <a:latin typeface="Times New Roman" panose="02020603050405020304" pitchFamily="18" charset="0"/>
                <a:cs typeface="Times New Roman" panose="02020603050405020304" pitchFamily="18" charset="0"/>
              </a:rPr>
            </a:br>
            <a:r>
              <a:rPr lang="it-IT" dirty="0" smtClean="0">
                <a:latin typeface="Times New Roman" panose="02020603050405020304" pitchFamily="18" charset="0"/>
                <a:cs typeface="Times New Roman" panose="02020603050405020304" pitchFamily="18" charset="0"/>
              </a:rPr>
              <a:t/>
            </a:r>
            <a:br>
              <a:rPr lang="it-IT" dirty="0" smtClean="0">
                <a:latin typeface="Times New Roman" panose="02020603050405020304" pitchFamily="18" charset="0"/>
                <a:cs typeface="Times New Roman" panose="02020603050405020304" pitchFamily="18" charset="0"/>
              </a:rPr>
            </a:br>
            <a:r>
              <a:rPr lang="it-IT" dirty="0" smtClean="0">
                <a:latin typeface="Times New Roman" panose="02020603050405020304" pitchFamily="18" charset="0"/>
                <a:cs typeface="Times New Roman" panose="02020603050405020304" pitchFamily="18" charset="0"/>
              </a:rPr>
              <a:t>1. AU aspetto di un luogo, di un territorio quando lo si abbraccia con lo sguardo:</a:t>
            </a:r>
            <a:r>
              <a:rPr lang="it-IT" i="1" dirty="0" smtClean="0">
                <a:latin typeface="Times New Roman" panose="02020603050405020304" pitchFamily="18" charset="0"/>
                <a:cs typeface="Times New Roman" panose="02020603050405020304" pitchFamily="18" charset="0"/>
              </a:rPr>
              <a:t> paesaggio pittoresco</a:t>
            </a:r>
            <a:r>
              <a:rPr lang="it-IT" dirty="0" smtClean="0">
                <a:latin typeface="Times New Roman" panose="02020603050405020304" pitchFamily="18" charset="0"/>
                <a:cs typeface="Times New Roman" panose="02020603050405020304" pitchFamily="18" charset="0"/>
              </a:rPr>
              <a:t>,</a:t>
            </a:r>
            <a:r>
              <a:rPr lang="it-IT" i="1" dirty="0" smtClean="0">
                <a:latin typeface="Times New Roman" panose="02020603050405020304" pitchFamily="18" charset="0"/>
                <a:cs typeface="Times New Roman" panose="02020603050405020304" pitchFamily="18" charset="0"/>
              </a:rPr>
              <a:t> ridente</a:t>
            </a:r>
            <a:r>
              <a:rPr lang="it-IT" dirty="0" smtClean="0">
                <a:latin typeface="Times New Roman" panose="02020603050405020304" pitchFamily="18" charset="0"/>
                <a:cs typeface="Times New Roman" panose="02020603050405020304" pitchFamily="18" charset="0"/>
              </a:rPr>
              <a:t>,</a:t>
            </a:r>
            <a:r>
              <a:rPr lang="it-IT" i="1" dirty="0" smtClean="0">
                <a:latin typeface="Times New Roman" panose="02020603050405020304" pitchFamily="18" charset="0"/>
                <a:cs typeface="Times New Roman" panose="02020603050405020304" pitchFamily="18" charset="0"/>
              </a:rPr>
              <a:t> triste</a:t>
            </a:r>
            <a:r>
              <a:rPr lang="it-IT" dirty="0" smtClean="0">
                <a:latin typeface="Times New Roman" panose="02020603050405020304" pitchFamily="18" charset="0"/>
                <a:cs typeface="Times New Roman" panose="02020603050405020304" pitchFamily="18" charset="0"/>
              </a:rPr>
              <a:t/>
            </a:r>
            <a:br>
              <a:rPr lang="it-IT" dirty="0" smtClean="0">
                <a:latin typeface="Times New Roman" panose="02020603050405020304" pitchFamily="18" charset="0"/>
                <a:cs typeface="Times New Roman" panose="02020603050405020304" pitchFamily="18" charset="0"/>
              </a:rPr>
            </a:br>
            <a:r>
              <a:rPr lang="it-IT" b="1" dirty="0" smtClean="0">
                <a:latin typeface="Times New Roman" panose="02020603050405020304" pitchFamily="18" charset="0"/>
                <a:cs typeface="Times New Roman" panose="02020603050405020304" pitchFamily="18" charset="0"/>
              </a:rPr>
              <a:t>2. TS </a:t>
            </a:r>
            <a:r>
              <a:rPr lang="it-IT" b="1" dirty="0" err="1" smtClean="0">
                <a:latin typeface="Times New Roman" panose="02020603050405020304" pitchFamily="18" charset="0"/>
                <a:cs typeface="Times New Roman" panose="02020603050405020304" pitchFamily="18" charset="0"/>
              </a:rPr>
              <a:t>geogr</a:t>
            </a:r>
            <a:r>
              <a:rPr lang="it-IT" b="1" dirty="0" smtClean="0">
                <a:latin typeface="Times New Roman" panose="02020603050405020304" pitchFamily="18" charset="0"/>
                <a:cs typeface="Times New Roman" panose="02020603050405020304" pitchFamily="18" charset="0"/>
              </a:rPr>
              <a:t>. particolare conformazione di un territorio risultante dagli aspetti fisici, biologici e antropici:</a:t>
            </a:r>
            <a:r>
              <a:rPr lang="it-IT" b="1" i="1" dirty="0" smtClean="0">
                <a:latin typeface="Times New Roman" panose="02020603050405020304" pitchFamily="18" charset="0"/>
                <a:cs typeface="Times New Roman" panose="02020603050405020304" pitchFamily="18" charset="0"/>
              </a:rPr>
              <a:t> paesaggio montano</a:t>
            </a:r>
            <a:r>
              <a:rPr lang="it-IT" dirty="0" smtClean="0">
                <a:latin typeface="Times New Roman" panose="02020603050405020304" pitchFamily="18" charset="0"/>
                <a:cs typeface="Times New Roman" panose="02020603050405020304" pitchFamily="18" charset="0"/>
              </a:rPr>
              <a:t/>
            </a:r>
            <a:br>
              <a:rPr lang="it-IT" dirty="0" smtClean="0">
                <a:latin typeface="Times New Roman" panose="02020603050405020304" pitchFamily="18" charset="0"/>
                <a:cs typeface="Times New Roman" panose="02020603050405020304" pitchFamily="18" charset="0"/>
              </a:rPr>
            </a:br>
            <a:r>
              <a:rPr lang="it-IT" dirty="0" smtClean="0">
                <a:latin typeface="Times New Roman" panose="02020603050405020304" pitchFamily="18" charset="0"/>
                <a:cs typeface="Times New Roman" panose="02020603050405020304" pitchFamily="18" charset="0"/>
              </a:rPr>
              <a:t>3. AU dipinto, fotografia, ecc. che ha per soggetto vedute della realtà naturale, spec. campestre</a:t>
            </a:r>
            <a:endParaRPr lang="it-IT"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Una Costituzione “presbite”</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Autofit/>
          </a:bodyPr>
          <a:lstStyle/>
          <a:p>
            <a:pPr marL="0" indent="0">
              <a:buNone/>
            </a:pPr>
            <a:r>
              <a:rPr lang="it-IT" sz="2000" b="1" dirty="0" smtClean="0">
                <a:latin typeface="Times New Roman" panose="02020603050405020304" pitchFamily="18" charset="0"/>
                <a:cs typeface="Times New Roman" panose="02020603050405020304" pitchFamily="18" charset="0"/>
              </a:rPr>
              <a:t>Seduta del 4 marzo 1947,  Assemblea plenaria</a:t>
            </a:r>
          </a:p>
          <a:p>
            <a:pPr marL="0" indent="0">
              <a:buNone/>
            </a:pPr>
            <a:endParaRPr lang="it-IT" sz="1600" dirty="0">
              <a:latin typeface="Times New Roman" panose="02020603050405020304" pitchFamily="18" charset="0"/>
              <a:cs typeface="Times New Roman" panose="02020603050405020304" pitchFamily="18" charset="0"/>
            </a:endParaRPr>
          </a:p>
          <a:p>
            <a:pPr marL="0" indent="0">
              <a:buNone/>
            </a:pPr>
            <a:r>
              <a:rPr lang="it-IT" sz="1600" dirty="0" smtClean="0">
                <a:latin typeface="Times New Roman" panose="02020603050405020304" pitchFamily="18" charset="0"/>
                <a:cs typeface="Times New Roman" panose="02020603050405020304" pitchFamily="18" charset="0"/>
              </a:rPr>
              <a:t> </a:t>
            </a:r>
            <a:r>
              <a:rPr lang="it-IT" sz="1800" b="1" dirty="0" smtClean="0">
                <a:latin typeface="Times New Roman" panose="02020603050405020304" pitchFamily="18" charset="0"/>
                <a:cs typeface="Times New Roman" panose="02020603050405020304" pitchFamily="18" charset="0"/>
              </a:rPr>
              <a:t>CALAMANDREI.</a:t>
            </a:r>
            <a:r>
              <a:rPr lang="it-IT" sz="1800" dirty="0" smtClean="0">
                <a:latin typeface="Times New Roman" panose="02020603050405020304" pitchFamily="18" charset="0"/>
                <a:cs typeface="Times New Roman" panose="02020603050405020304" pitchFamily="18" charset="0"/>
              </a:rPr>
              <a:t> Voi  </a:t>
            </a:r>
            <a:r>
              <a:rPr lang="it-IT" sz="1800" dirty="0">
                <a:latin typeface="Times New Roman" panose="02020603050405020304" pitchFamily="18" charset="0"/>
                <a:cs typeface="Times New Roman" panose="02020603050405020304" pitchFamily="18" charset="0"/>
              </a:rPr>
              <a:t>ricorderete  certamente  che  nel  1801  Ugo  </a:t>
            </a:r>
            <a:r>
              <a:rPr lang="it-IT" sz="1800" dirty="0" smtClean="0">
                <a:latin typeface="Times New Roman" panose="02020603050405020304" pitchFamily="18" charset="0"/>
                <a:cs typeface="Times New Roman" panose="02020603050405020304" pitchFamily="18" charset="0"/>
              </a:rPr>
              <a:t>Foscolo,  </a:t>
            </a:r>
            <a:r>
              <a:rPr lang="it-IT" sz="1800" dirty="0">
                <a:latin typeface="Times New Roman" panose="02020603050405020304" pitchFamily="18" charset="0"/>
                <a:cs typeface="Times New Roman" panose="02020603050405020304" pitchFamily="18" charset="0"/>
              </a:rPr>
              <a:t>il  capitano  Ugo  Foscolo,  fu </a:t>
            </a:r>
            <a:r>
              <a:rPr lang="it-IT" sz="1800" dirty="0" smtClean="0">
                <a:latin typeface="Times New Roman" panose="02020603050405020304" pitchFamily="18" charset="0"/>
                <a:cs typeface="Times New Roman" panose="02020603050405020304" pitchFamily="18" charset="0"/>
              </a:rPr>
              <a:t>incaricato  </a:t>
            </a:r>
            <a:r>
              <a:rPr lang="it-IT" sz="1800" dirty="0">
                <a:latin typeface="Times New Roman" panose="02020603050405020304" pitchFamily="18" charset="0"/>
                <a:cs typeface="Times New Roman" panose="02020603050405020304" pitchFamily="18" charset="0"/>
              </a:rPr>
              <a:t>dal  Ministero  della  guerra  della  </a:t>
            </a:r>
            <a:r>
              <a:rPr lang="it-IT" sz="1800" dirty="0" smtClean="0">
                <a:latin typeface="Times New Roman" panose="02020603050405020304" pitchFamily="18" charset="0"/>
                <a:cs typeface="Times New Roman" panose="02020603050405020304" pitchFamily="18" charset="0"/>
              </a:rPr>
              <a:t>Repubblica  </a:t>
            </a:r>
            <a:r>
              <a:rPr lang="it-IT" sz="1800" dirty="0">
                <a:latin typeface="Times New Roman" panose="02020603050405020304" pitchFamily="18" charset="0"/>
                <a:cs typeface="Times New Roman" panose="02020603050405020304" pitchFamily="18" charset="0"/>
              </a:rPr>
              <a:t>Cisalpina  di  preparare  </a:t>
            </a:r>
            <a:r>
              <a:rPr lang="it-IT" sz="1800" dirty="0" smtClean="0">
                <a:latin typeface="Times New Roman" panose="02020603050405020304" pitchFamily="18" charset="0"/>
                <a:cs typeface="Times New Roman" panose="02020603050405020304" pitchFamily="18" charset="0"/>
              </a:rPr>
              <a:t>un progetto  </a:t>
            </a:r>
            <a:r>
              <a:rPr lang="it-IT" sz="1800" dirty="0">
                <a:latin typeface="Times New Roman" panose="02020603050405020304" pitchFamily="18" charset="0"/>
                <a:cs typeface="Times New Roman" panose="02020603050405020304" pitchFamily="18" charset="0"/>
              </a:rPr>
              <a:t>di  Codice  penale  militare;  e  di  questo  </a:t>
            </a:r>
            <a:r>
              <a:rPr lang="it-IT" sz="1800" dirty="0" smtClean="0">
                <a:latin typeface="Times New Roman" panose="02020603050405020304" pitchFamily="18" charset="0"/>
                <a:cs typeface="Times New Roman" panose="02020603050405020304" pitchFamily="18" charset="0"/>
              </a:rPr>
              <a:t>progetto  </a:t>
            </a:r>
            <a:r>
              <a:rPr lang="it-IT" sz="1800" dirty="0">
                <a:latin typeface="Times New Roman" panose="02020603050405020304" pitchFamily="18" charset="0"/>
                <a:cs typeface="Times New Roman" panose="02020603050405020304" pitchFamily="18" charset="0"/>
              </a:rPr>
              <a:t>egli  fece  la  relazione </a:t>
            </a:r>
            <a:r>
              <a:rPr lang="it-IT" sz="1800" dirty="0" smtClean="0">
                <a:latin typeface="Times New Roman" panose="02020603050405020304" pitchFamily="18" charset="0"/>
                <a:cs typeface="Times New Roman" panose="02020603050405020304" pitchFamily="18" charset="0"/>
              </a:rPr>
              <a:t>introduttiva  </a:t>
            </a:r>
            <a:r>
              <a:rPr lang="it-IT" sz="1800" dirty="0">
                <a:latin typeface="Times New Roman" panose="02020603050405020304" pitchFamily="18" charset="0"/>
                <a:cs typeface="Times New Roman" panose="02020603050405020304" pitchFamily="18" charset="0"/>
              </a:rPr>
              <a:t>col  titolo  di  «Idee  generali  del  </a:t>
            </a:r>
            <a:r>
              <a:rPr lang="it-IT" sz="1800" dirty="0" smtClean="0">
                <a:latin typeface="Times New Roman" panose="02020603050405020304" pitchFamily="18" charset="0"/>
                <a:cs typeface="Times New Roman" panose="02020603050405020304" pitchFamily="18" charset="0"/>
              </a:rPr>
              <a:t>lavoro</a:t>
            </a:r>
            <a:r>
              <a:rPr lang="it-IT" sz="1800" dirty="0">
                <a:latin typeface="Times New Roman" panose="02020603050405020304" pitchFamily="18" charset="0"/>
                <a:cs typeface="Times New Roman" panose="02020603050405020304" pitchFamily="18" charset="0"/>
              </a:rPr>
              <a:t>»,  nella  quale  egli  si  proponeva, </a:t>
            </a:r>
            <a:r>
              <a:rPr lang="it-IT" sz="1800" dirty="0" smtClean="0">
                <a:latin typeface="Times New Roman" panose="02020603050405020304" pitchFamily="18" charset="0"/>
                <a:cs typeface="Times New Roman" panose="02020603050405020304" pitchFamily="18" charset="0"/>
              </a:rPr>
              <a:t>testualmente</a:t>
            </a:r>
            <a:r>
              <a:rPr lang="it-IT" sz="1800" dirty="0">
                <a:latin typeface="Times New Roman" panose="02020603050405020304" pitchFamily="18" charset="0"/>
                <a:cs typeface="Times New Roman" panose="02020603050405020304" pitchFamily="18" charset="0"/>
              </a:rPr>
              <a:t>,  di  compilare  tutta  l'opera  «</a:t>
            </a:r>
            <a:r>
              <a:rPr lang="it-IT" sz="1800" b="1" dirty="0">
                <a:latin typeface="Times New Roman" panose="02020603050405020304" pitchFamily="18" charset="0"/>
                <a:cs typeface="Times New Roman" panose="02020603050405020304" pitchFamily="18" charset="0"/>
              </a:rPr>
              <a:t>in  uno  </a:t>
            </a:r>
            <a:r>
              <a:rPr lang="it-IT" sz="1800" b="1" dirty="0" smtClean="0">
                <a:latin typeface="Times New Roman" panose="02020603050405020304" pitchFamily="18" charset="0"/>
                <a:cs typeface="Times New Roman" panose="02020603050405020304" pitchFamily="18" charset="0"/>
              </a:rPr>
              <a:t>stile  </a:t>
            </a:r>
            <a:r>
              <a:rPr lang="it-IT" sz="1800" b="1" dirty="0">
                <a:latin typeface="Times New Roman" panose="02020603050405020304" pitchFamily="18" charset="0"/>
                <a:cs typeface="Times New Roman" panose="02020603050405020304" pitchFamily="18" charset="0"/>
              </a:rPr>
              <a:t>rapido,  calzante,  conciso,  che </a:t>
            </a:r>
            <a:r>
              <a:rPr lang="it-IT" sz="1800" b="1" dirty="0" smtClean="0">
                <a:latin typeface="Times New Roman" panose="02020603050405020304" pitchFamily="18" charset="0"/>
                <a:cs typeface="Times New Roman" panose="02020603050405020304" pitchFamily="18" charset="0"/>
              </a:rPr>
              <a:t>non  </a:t>
            </a:r>
            <a:r>
              <a:rPr lang="it-IT" sz="1800" b="1" dirty="0">
                <a:latin typeface="Times New Roman" panose="02020603050405020304" pitchFamily="18" charset="0"/>
                <a:cs typeface="Times New Roman" panose="02020603050405020304" pitchFamily="18" charset="0"/>
              </a:rPr>
              <a:t>lasci  pretesto  all'interpretazione  delle  </a:t>
            </a:r>
            <a:r>
              <a:rPr lang="it-IT" sz="1800" b="1" dirty="0" smtClean="0">
                <a:latin typeface="Times New Roman" panose="02020603050405020304" pitchFamily="18" charset="0"/>
                <a:cs typeface="Times New Roman" panose="02020603050405020304" pitchFamily="18" charset="0"/>
              </a:rPr>
              <a:t>parole,  </a:t>
            </a:r>
            <a:r>
              <a:rPr lang="it-IT" sz="1800" b="1" dirty="0">
                <a:latin typeface="Times New Roman" panose="02020603050405020304" pitchFamily="18" charset="0"/>
                <a:cs typeface="Times New Roman" panose="02020603050405020304" pitchFamily="18" charset="0"/>
              </a:rPr>
              <a:t>osservando  che  assai  giureconsulti </a:t>
            </a:r>
            <a:r>
              <a:rPr lang="it-IT" sz="1800" b="1" dirty="0" smtClean="0">
                <a:latin typeface="Times New Roman" panose="02020603050405020304" pitchFamily="18" charset="0"/>
                <a:cs typeface="Times New Roman" panose="02020603050405020304" pitchFamily="18" charset="0"/>
              </a:rPr>
              <a:t>grandi </a:t>
            </a:r>
            <a:r>
              <a:rPr lang="it-IT" sz="1800" b="1" dirty="0">
                <a:latin typeface="Times New Roman" panose="02020603050405020304" pitchFamily="18" charset="0"/>
                <a:cs typeface="Times New Roman" panose="02020603050405020304" pitchFamily="18" charset="0"/>
              </a:rPr>
              <a:t>anni e assai tomi spesero per commentare </a:t>
            </a:r>
            <a:r>
              <a:rPr lang="it-IT" sz="1800" b="1" dirty="0" smtClean="0">
                <a:latin typeface="Times New Roman" panose="02020603050405020304" pitchFamily="18" charset="0"/>
                <a:cs typeface="Times New Roman" panose="02020603050405020304" pitchFamily="18" charset="0"/>
              </a:rPr>
              <a:t>leggi </a:t>
            </a:r>
            <a:r>
              <a:rPr lang="it-IT" sz="1800" b="1" dirty="0">
                <a:latin typeface="Times New Roman" panose="02020603050405020304" pitchFamily="18" charset="0"/>
                <a:cs typeface="Times New Roman" panose="02020603050405020304" pitchFamily="18" charset="0"/>
              </a:rPr>
              <a:t>confusamente scritte. Si baderà </a:t>
            </a:r>
            <a:r>
              <a:rPr lang="it-IT" sz="1800" b="1" dirty="0" smtClean="0">
                <a:latin typeface="Times New Roman" panose="02020603050405020304" pitchFamily="18" charset="0"/>
                <a:cs typeface="Times New Roman" panose="02020603050405020304" pitchFamily="18" charset="0"/>
              </a:rPr>
              <a:t>ancora </a:t>
            </a:r>
            <a:r>
              <a:rPr lang="it-IT" sz="1800" b="1" dirty="0">
                <a:latin typeface="Times New Roman" panose="02020603050405020304" pitchFamily="18" charset="0"/>
                <a:cs typeface="Times New Roman" panose="02020603050405020304" pitchFamily="18" charset="0"/>
              </a:rPr>
              <a:t>a una religiosa esattezza della lingua </a:t>
            </a:r>
            <a:r>
              <a:rPr lang="it-IT" sz="1800" b="1" dirty="0" smtClean="0">
                <a:latin typeface="Times New Roman" panose="02020603050405020304" pitchFamily="18" charset="0"/>
                <a:cs typeface="Times New Roman" panose="02020603050405020304" pitchFamily="18" charset="0"/>
              </a:rPr>
              <a:t>italiana</a:t>
            </a:r>
            <a:r>
              <a:rPr lang="it-IT" sz="1800" dirty="0">
                <a:latin typeface="Times New Roman" panose="02020603050405020304" pitchFamily="18" charset="0"/>
                <a:cs typeface="Times New Roman" panose="02020603050405020304" pitchFamily="18" charset="0"/>
              </a:rPr>
              <a:t>» </a:t>
            </a:r>
            <a:r>
              <a:rPr lang="it-IT" sz="1800" dirty="0" smtClean="0">
                <a:latin typeface="Times New Roman" panose="02020603050405020304" pitchFamily="18" charset="0"/>
                <a:cs typeface="Times New Roman" panose="02020603050405020304" pitchFamily="18" charset="0"/>
              </a:rPr>
              <a:t>Ecco</a:t>
            </a:r>
            <a:r>
              <a:rPr lang="it-IT" sz="1800" dirty="0">
                <a:latin typeface="Times New Roman" panose="02020603050405020304" pitchFamily="18" charset="0"/>
                <a:cs typeface="Times New Roman" panose="02020603050405020304" pitchFamily="18" charset="0"/>
              </a:rPr>
              <a:t>:  questo  progetto  di  Costituzione  si  sente  che </a:t>
            </a:r>
            <a:r>
              <a:rPr lang="it-IT" sz="1800" dirty="0" smtClean="0">
                <a:latin typeface="Times New Roman" panose="02020603050405020304" pitchFamily="18" charset="0"/>
                <a:cs typeface="Times New Roman" panose="02020603050405020304" pitchFamily="18" charset="0"/>
              </a:rPr>
              <a:t>non  </a:t>
            </a:r>
            <a:r>
              <a:rPr lang="it-IT" sz="1800" dirty="0">
                <a:latin typeface="Times New Roman" panose="02020603050405020304" pitchFamily="18" charset="0"/>
                <a:cs typeface="Times New Roman" panose="02020603050405020304" pitchFamily="18" charset="0"/>
              </a:rPr>
              <a:t>è  stato  scritto  da  </a:t>
            </a:r>
            <a:r>
              <a:rPr lang="it-IT" sz="1800" dirty="0" smtClean="0">
                <a:latin typeface="Times New Roman" panose="02020603050405020304" pitchFamily="18" charset="0"/>
                <a:cs typeface="Times New Roman" panose="02020603050405020304" pitchFamily="18" charset="0"/>
              </a:rPr>
              <a:t>Ugo Foscolo</a:t>
            </a:r>
            <a:r>
              <a:rPr lang="it-IT" sz="1800" dirty="0">
                <a:latin typeface="Times New Roman" panose="02020603050405020304" pitchFamily="18" charset="0"/>
                <a:cs typeface="Times New Roman" panose="02020603050405020304" pitchFamily="18" charset="0"/>
              </a:rPr>
              <a:t>... </a:t>
            </a:r>
            <a:r>
              <a:rPr lang="it-IT" sz="1800" dirty="0" smtClean="0">
                <a:latin typeface="Times New Roman" panose="02020603050405020304" pitchFamily="18" charset="0"/>
                <a:cs typeface="Times New Roman" panose="02020603050405020304" pitchFamily="18" charset="0"/>
              </a:rPr>
              <a:t>Ma </a:t>
            </a:r>
            <a:r>
              <a:rPr lang="it-IT" sz="1800" dirty="0">
                <a:latin typeface="Times New Roman" panose="02020603050405020304" pitchFamily="18" charset="0"/>
                <a:cs typeface="Times New Roman" panose="02020603050405020304" pitchFamily="18" charset="0"/>
              </a:rPr>
              <a:t>questa è una questione di secondaria </a:t>
            </a:r>
            <a:r>
              <a:rPr lang="it-IT" sz="1800" dirty="0" smtClean="0">
                <a:latin typeface="Times New Roman" panose="02020603050405020304" pitchFamily="18" charset="0"/>
                <a:cs typeface="Times New Roman" panose="02020603050405020304" pitchFamily="18" charset="0"/>
              </a:rPr>
              <a:t>importanza.</a:t>
            </a:r>
          </a:p>
          <a:p>
            <a:pPr>
              <a:buNone/>
            </a:pPr>
            <a:r>
              <a:rPr lang="it-IT" sz="1800" dirty="0" smtClean="0">
                <a:latin typeface="Times New Roman" panose="02020603050405020304" pitchFamily="18" charset="0"/>
                <a:cs typeface="Times New Roman" panose="02020603050405020304" pitchFamily="18" charset="0"/>
              </a:rPr>
              <a:t>Chi  </a:t>
            </a:r>
            <a:r>
              <a:rPr lang="it-IT" sz="1800" dirty="0">
                <a:latin typeface="Times New Roman" panose="02020603050405020304" pitchFamily="18" charset="0"/>
                <a:cs typeface="Times New Roman" panose="02020603050405020304" pitchFamily="18" charset="0"/>
              </a:rPr>
              <a:t>ha  partecipato  alla </a:t>
            </a:r>
            <a:r>
              <a:rPr lang="it-IT" sz="1800" dirty="0" smtClean="0">
                <a:latin typeface="Times New Roman" panose="02020603050405020304" pitchFamily="18" charset="0"/>
                <a:cs typeface="Times New Roman" panose="02020603050405020304" pitchFamily="18" charset="0"/>
              </a:rPr>
              <a:t>discussione </a:t>
            </a:r>
            <a:r>
              <a:rPr lang="it-IT" sz="1800" dirty="0">
                <a:latin typeface="Times New Roman" panose="02020603050405020304" pitchFamily="18" charset="0"/>
                <a:cs typeface="Times New Roman" panose="02020603050405020304" pitchFamily="18" charset="0"/>
              </a:rPr>
              <a:t>delle Commissioni sa che </a:t>
            </a:r>
            <a:r>
              <a:rPr lang="it-IT" sz="1800" b="1" dirty="0">
                <a:latin typeface="Times New Roman" panose="02020603050405020304" pitchFamily="18" charset="0"/>
                <a:cs typeface="Times New Roman" panose="02020603050405020304" pitchFamily="18" charset="0"/>
              </a:rPr>
              <a:t>molte volte, </a:t>
            </a:r>
            <a:r>
              <a:rPr lang="it-IT" sz="1800" b="1" dirty="0" smtClean="0">
                <a:latin typeface="Times New Roman" panose="02020603050405020304" pitchFamily="18" charset="0"/>
                <a:cs typeface="Times New Roman" panose="02020603050405020304" pitchFamily="18" charset="0"/>
              </a:rPr>
              <a:t>per </a:t>
            </a:r>
            <a:r>
              <a:rPr lang="it-IT" sz="1800" b="1" dirty="0">
                <a:latin typeface="Times New Roman" panose="02020603050405020304" pitchFamily="18" charset="0"/>
                <a:cs typeface="Times New Roman" panose="02020603050405020304" pitchFamily="18" charset="0"/>
              </a:rPr>
              <a:t>una parola, si è discusso intere giornate </a:t>
            </a:r>
            <a:r>
              <a:rPr lang="it-IT" sz="1800" dirty="0">
                <a:latin typeface="Times New Roman" panose="02020603050405020304" pitchFamily="18" charset="0"/>
                <a:cs typeface="Times New Roman" panose="02020603050405020304" pitchFamily="18" charset="0"/>
              </a:rPr>
              <a:t>[…]. Togliatti  mi  disse  che  noi  preparatori  della  </a:t>
            </a:r>
            <a:r>
              <a:rPr lang="it-IT" sz="1800" dirty="0" smtClean="0">
                <a:latin typeface="Times New Roman" panose="02020603050405020304" pitchFamily="18" charset="0"/>
                <a:cs typeface="Times New Roman" panose="02020603050405020304" pitchFamily="18" charset="0"/>
              </a:rPr>
              <a:t>Costituzione </a:t>
            </a:r>
            <a:r>
              <a:rPr lang="it-IT" sz="1800" b="1" dirty="0">
                <a:latin typeface="Times New Roman" panose="02020603050405020304" pitchFamily="18" charset="0"/>
                <a:cs typeface="Times New Roman" panose="02020603050405020304" pitchFamily="18" charset="0"/>
              </a:rPr>
              <a:t>dobbiamo  fare  «come  quei </a:t>
            </a:r>
            <a:r>
              <a:rPr lang="it-IT" sz="1800" b="1" dirty="0" smtClean="0">
                <a:latin typeface="Times New Roman" panose="02020603050405020304" pitchFamily="18" charset="0"/>
                <a:cs typeface="Times New Roman" panose="02020603050405020304" pitchFamily="18" charset="0"/>
              </a:rPr>
              <a:t>che  </a:t>
            </a:r>
            <a:r>
              <a:rPr lang="it-IT" sz="1800" b="1" dirty="0">
                <a:latin typeface="Times New Roman" panose="02020603050405020304" pitchFamily="18" charset="0"/>
                <a:cs typeface="Times New Roman" panose="02020603050405020304" pitchFamily="18" charset="0"/>
              </a:rPr>
              <a:t>va  di  notte,  —  che  porta  il  lume  dietro  e  a  sé </a:t>
            </a:r>
            <a:r>
              <a:rPr lang="it-IT" sz="1800" b="1" dirty="0" smtClean="0">
                <a:latin typeface="Times New Roman" panose="02020603050405020304" pitchFamily="18" charset="0"/>
                <a:cs typeface="Times New Roman" panose="02020603050405020304" pitchFamily="18" charset="0"/>
              </a:rPr>
              <a:t>non  </a:t>
            </a:r>
            <a:r>
              <a:rPr lang="it-IT" sz="1800" b="1" dirty="0">
                <a:latin typeface="Times New Roman" panose="02020603050405020304" pitchFamily="18" charset="0"/>
                <a:cs typeface="Times New Roman" panose="02020603050405020304" pitchFamily="18" charset="0"/>
              </a:rPr>
              <a:t>giova,  —  ma  dopo  sé  fa  le </a:t>
            </a:r>
            <a:r>
              <a:rPr lang="it-IT" sz="1800" b="1" dirty="0" smtClean="0">
                <a:latin typeface="Times New Roman" panose="02020603050405020304" pitchFamily="18" charset="0"/>
                <a:cs typeface="Times New Roman" panose="02020603050405020304" pitchFamily="18" charset="0"/>
              </a:rPr>
              <a:t>persone </a:t>
            </a:r>
            <a:r>
              <a:rPr lang="it-IT" sz="1800" b="1" dirty="0">
                <a:latin typeface="Times New Roman" panose="02020603050405020304" pitchFamily="18" charset="0"/>
                <a:cs typeface="Times New Roman" panose="02020603050405020304" pitchFamily="18" charset="0"/>
              </a:rPr>
              <a:t>dotte</a:t>
            </a:r>
            <a:r>
              <a:rPr lang="it-IT" sz="1800" b="1" dirty="0" smtClean="0">
                <a:latin typeface="Times New Roman" panose="02020603050405020304" pitchFamily="18" charset="0"/>
                <a:cs typeface="Times New Roman" panose="02020603050405020304" pitchFamily="18" charset="0"/>
              </a:rPr>
              <a:t>»</a:t>
            </a:r>
            <a:r>
              <a:rPr lang="it-IT" sz="1800" dirty="0" smtClean="0">
                <a:latin typeface="Times New Roman" panose="02020603050405020304" pitchFamily="18" charset="0"/>
                <a:cs typeface="Times New Roman" panose="02020603050405020304" pitchFamily="18" charset="0"/>
              </a:rPr>
              <a:t> [Dante</a:t>
            </a:r>
            <a:r>
              <a:rPr lang="it-IT" sz="1800" dirty="0">
                <a:latin typeface="Times New Roman" panose="02020603050405020304" pitchFamily="18" charset="0"/>
                <a:cs typeface="Times New Roman" panose="02020603050405020304" pitchFamily="18" charset="0"/>
              </a:rPr>
              <a:t>, Purgatorio · Canto </a:t>
            </a:r>
            <a:r>
              <a:rPr lang="it-IT" sz="1800" dirty="0" smtClean="0">
                <a:latin typeface="Times New Roman" panose="02020603050405020304" pitchFamily="18" charset="0"/>
                <a:cs typeface="Times New Roman" panose="02020603050405020304" pitchFamily="18" charset="0"/>
              </a:rPr>
              <a:t>XXII, 66-69]. </a:t>
            </a:r>
            <a:endParaRPr lang="it-IT"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4813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Il compito dell’Assemblea costituente:</a:t>
            </a:r>
            <a:br>
              <a:rPr lang="it-IT" dirty="0" smtClean="0">
                <a:latin typeface="Times New Roman" panose="02020603050405020304" pitchFamily="18" charset="0"/>
                <a:cs typeface="Times New Roman" panose="02020603050405020304" pitchFamily="18" charset="0"/>
              </a:rPr>
            </a:br>
            <a:r>
              <a:rPr lang="it-IT" dirty="0" smtClean="0">
                <a:latin typeface="Times New Roman" panose="02020603050405020304" pitchFamily="18" charset="0"/>
                <a:cs typeface="Times New Roman" panose="02020603050405020304" pitchFamily="18" charset="0"/>
              </a:rPr>
              <a:t>scrivere norme </a:t>
            </a:r>
            <a:r>
              <a:rPr lang="it-IT" b="1" dirty="0" smtClean="0">
                <a:latin typeface="Times New Roman" panose="02020603050405020304" pitchFamily="18" charset="0"/>
                <a:cs typeface="Times New Roman" panose="02020603050405020304" pitchFamily="18" charset="0"/>
              </a:rPr>
              <a:t>chiare</a:t>
            </a:r>
            <a:r>
              <a:rPr lang="it-IT" dirty="0" smtClean="0">
                <a:latin typeface="Times New Roman" panose="02020603050405020304" pitchFamily="18" charset="0"/>
                <a:cs typeface="Times New Roman" panose="02020603050405020304" pitchFamily="18" charset="0"/>
              </a:rPr>
              <a:t>, stabili e oneste </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32500" lnSpcReduction="20000"/>
          </a:bodyPr>
          <a:lstStyle/>
          <a:p>
            <a:pPr marL="0" indent="0">
              <a:buNone/>
            </a:pPr>
            <a:r>
              <a:rPr lang="it-IT" sz="4800" b="1" dirty="0" smtClean="0">
                <a:latin typeface="Times New Roman" panose="02020603050405020304" pitchFamily="18" charset="0"/>
                <a:cs typeface="Times New Roman" panose="02020603050405020304" pitchFamily="18" charset="0"/>
              </a:rPr>
              <a:t>Assemblea costituente, seduta plenaria, 4 marzo 1947</a:t>
            </a:r>
          </a:p>
          <a:p>
            <a:pPr marL="0" indent="0">
              <a:buNone/>
            </a:pPr>
            <a:r>
              <a:rPr lang="it-IT" sz="5500" b="1" dirty="0" smtClean="0">
                <a:latin typeface="Times New Roman" panose="02020603050405020304" pitchFamily="18" charset="0"/>
                <a:cs typeface="Times New Roman" panose="02020603050405020304" pitchFamily="18" charset="0"/>
              </a:rPr>
              <a:t>CALAMANDREI</a:t>
            </a:r>
            <a:r>
              <a:rPr lang="it-IT" sz="5500" dirty="0" smtClean="0">
                <a:latin typeface="Times New Roman" panose="02020603050405020304" pitchFamily="18" charset="0"/>
                <a:cs typeface="Times New Roman" panose="02020603050405020304" pitchFamily="18" charset="0"/>
              </a:rPr>
              <a:t>. Io   </a:t>
            </a:r>
            <a:r>
              <a:rPr lang="it-IT" sz="5500" dirty="0">
                <a:latin typeface="Times New Roman" panose="02020603050405020304" pitchFamily="18" charset="0"/>
                <a:cs typeface="Times New Roman" panose="02020603050405020304" pitchFamily="18" charset="0"/>
              </a:rPr>
              <a:t>mi   domando,   onorevoli   colleghi,   come   i   nostri   </a:t>
            </a:r>
            <a:r>
              <a:rPr lang="it-IT" sz="5500" dirty="0" smtClean="0">
                <a:latin typeface="Times New Roman" panose="02020603050405020304" pitchFamily="18" charset="0"/>
                <a:cs typeface="Times New Roman" panose="02020603050405020304" pitchFamily="18" charset="0"/>
              </a:rPr>
              <a:t>posteri   </a:t>
            </a:r>
            <a:r>
              <a:rPr lang="it-IT" sz="5500" dirty="0">
                <a:latin typeface="Times New Roman" panose="02020603050405020304" pitchFamily="18" charset="0"/>
                <a:cs typeface="Times New Roman" panose="02020603050405020304" pitchFamily="18" charset="0"/>
              </a:rPr>
              <a:t>tra   cento   anni </a:t>
            </a:r>
            <a:r>
              <a:rPr lang="it-IT" sz="5500" dirty="0" smtClean="0">
                <a:latin typeface="Times New Roman" panose="02020603050405020304" pitchFamily="18" charset="0"/>
                <a:cs typeface="Times New Roman" panose="02020603050405020304" pitchFamily="18" charset="0"/>
              </a:rPr>
              <a:t>giudicheranno  </a:t>
            </a:r>
            <a:r>
              <a:rPr lang="it-IT" sz="5500" dirty="0">
                <a:latin typeface="Times New Roman" panose="02020603050405020304" pitchFamily="18" charset="0"/>
                <a:cs typeface="Times New Roman" panose="02020603050405020304" pitchFamily="18" charset="0"/>
              </a:rPr>
              <a:t>questa  nostra  Assemblea  Costituente: </a:t>
            </a:r>
            <a:r>
              <a:rPr lang="it-IT" sz="5500" dirty="0" smtClean="0">
                <a:latin typeface="Times New Roman" panose="02020603050405020304" pitchFamily="18" charset="0"/>
                <a:cs typeface="Times New Roman" panose="02020603050405020304" pitchFamily="18" charset="0"/>
              </a:rPr>
              <a:t>se  </a:t>
            </a:r>
            <a:r>
              <a:rPr lang="it-IT" sz="5500" dirty="0">
                <a:latin typeface="Times New Roman" panose="02020603050405020304" pitchFamily="18" charset="0"/>
                <a:cs typeface="Times New Roman" panose="02020603050405020304" pitchFamily="18" charset="0"/>
              </a:rPr>
              <a:t>la  sentiranno  alta  e  solenne </a:t>
            </a:r>
            <a:r>
              <a:rPr lang="it-IT" sz="5500" dirty="0" smtClean="0">
                <a:latin typeface="Times New Roman" panose="02020603050405020304" pitchFamily="18" charset="0"/>
                <a:cs typeface="Times New Roman" panose="02020603050405020304" pitchFamily="18" charset="0"/>
              </a:rPr>
              <a:t>come  </a:t>
            </a:r>
            <a:r>
              <a:rPr lang="it-IT" sz="5500" dirty="0">
                <a:latin typeface="Times New Roman" panose="02020603050405020304" pitchFamily="18" charset="0"/>
                <a:cs typeface="Times New Roman" panose="02020603050405020304" pitchFamily="18" charset="0"/>
              </a:rPr>
              <a:t>noi  sentiamo  oggi  alta  e  solenne  la  </a:t>
            </a:r>
            <a:r>
              <a:rPr lang="it-IT" sz="5500" dirty="0" smtClean="0">
                <a:latin typeface="Times New Roman" panose="02020603050405020304" pitchFamily="18" charset="0"/>
                <a:cs typeface="Times New Roman" panose="02020603050405020304" pitchFamily="18" charset="0"/>
              </a:rPr>
              <a:t>Costituente  </a:t>
            </a:r>
            <a:r>
              <a:rPr lang="it-IT" sz="5500" dirty="0">
                <a:latin typeface="Times New Roman" panose="02020603050405020304" pitchFamily="18" charset="0"/>
                <a:cs typeface="Times New Roman" panose="02020603050405020304" pitchFamily="18" charset="0"/>
              </a:rPr>
              <a:t>Romana,  dove  un  secolo  </a:t>
            </a:r>
            <a:r>
              <a:rPr lang="it-IT" sz="5500" dirty="0" smtClean="0">
                <a:latin typeface="Times New Roman" panose="02020603050405020304" pitchFamily="18" charset="0"/>
                <a:cs typeface="Times New Roman" panose="02020603050405020304" pitchFamily="18" charset="0"/>
              </a:rPr>
              <a:t>fa sedeva  </a:t>
            </a:r>
            <a:r>
              <a:rPr lang="it-IT" sz="5500" dirty="0">
                <a:latin typeface="Times New Roman" panose="02020603050405020304" pitchFamily="18" charset="0"/>
                <a:cs typeface="Times New Roman" panose="02020603050405020304" pitchFamily="18" charset="0"/>
              </a:rPr>
              <a:t>e  parlava  Giuseppe  Mazzini.  Io  credo  di  sì: </a:t>
            </a:r>
            <a:r>
              <a:rPr lang="it-IT" sz="5500" dirty="0" smtClean="0">
                <a:latin typeface="Times New Roman" panose="02020603050405020304" pitchFamily="18" charset="0"/>
                <a:cs typeface="Times New Roman" panose="02020603050405020304" pitchFamily="18" charset="0"/>
              </a:rPr>
              <a:t>credo  </a:t>
            </a:r>
            <a:r>
              <a:rPr lang="it-IT" sz="5500" dirty="0">
                <a:latin typeface="Times New Roman" panose="02020603050405020304" pitchFamily="18" charset="0"/>
                <a:cs typeface="Times New Roman" panose="02020603050405020304" pitchFamily="18" charset="0"/>
              </a:rPr>
              <a:t>che  i  nostri  posteri </a:t>
            </a:r>
            <a:r>
              <a:rPr lang="it-IT" sz="5500" dirty="0" smtClean="0">
                <a:latin typeface="Times New Roman" panose="02020603050405020304" pitchFamily="18" charset="0"/>
                <a:cs typeface="Times New Roman" panose="02020603050405020304" pitchFamily="18" charset="0"/>
              </a:rPr>
              <a:t>sentiranno  </a:t>
            </a:r>
            <a:r>
              <a:rPr lang="it-IT" sz="5500" dirty="0">
                <a:latin typeface="Times New Roman" panose="02020603050405020304" pitchFamily="18" charset="0"/>
                <a:cs typeface="Times New Roman" panose="02020603050405020304" pitchFamily="18" charset="0"/>
              </a:rPr>
              <a:t>più  di  noi,  tra  un  secolo,  che  da  </a:t>
            </a:r>
            <a:r>
              <a:rPr lang="it-IT" sz="5500" dirty="0" smtClean="0">
                <a:latin typeface="Times New Roman" panose="02020603050405020304" pitchFamily="18" charset="0"/>
                <a:cs typeface="Times New Roman" panose="02020603050405020304" pitchFamily="18" charset="0"/>
              </a:rPr>
              <a:t>questa   </a:t>
            </a:r>
            <a:r>
              <a:rPr lang="it-IT" sz="5500" dirty="0">
                <a:latin typeface="Times New Roman" panose="02020603050405020304" pitchFamily="18" charset="0"/>
                <a:cs typeface="Times New Roman" panose="02020603050405020304" pitchFamily="18" charset="0"/>
              </a:rPr>
              <a:t>nostra  Costituente  è  nata </a:t>
            </a:r>
            <a:r>
              <a:rPr lang="it-IT" sz="5500" dirty="0" smtClean="0">
                <a:latin typeface="Times New Roman" panose="02020603050405020304" pitchFamily="18" charset="0"/>
                <a:cs typeface="Times New Roman" panose="02020603050405020304" pitchFamily="18" charset="0"/>
              </a:rPr>
              <a:t>veramente  </a:t>
            </a:r>
            <a:r>
              <a:rPr lang="it-IT" sz="5500" dirty="0">
                <a:latin typeface="Times New Roman" panose="02020603050405020304" pitchFamily="18" charset="0"/>
                <a:cs typeface="Times New Roman" panose="02020603050405020304" pitchFamily="18" charset="0"/>
              </a:rPr>
              <a:t>una  nuova  storia:  e  si  immagineranno,  </a:t>
            </a:r>
            <a:r>
              <a:rPr lang="it-IT" sz="5500" dirty="0" smtClean="0">
                <a:latin typeface="Times New Roman" panose="02020603050405020304" pitchFamily="18" charset="0"/>
                <a:cs typeface="Times New Roman" panose="02020603050405020304" pitchFamily="18" charset="0"/>
              </a:rPr>
              <a:t>come  </a:t>
            </a:r>
            <a:r>
              <a:rPr lang="it-IT" sz="5500" dirty="0">
                <a:latin typeface="Times New Roman" panose="02020603050405020304" pitchFamily="18" charset="0"/>
                <a:cs typeface="Times New Roman" panose="02020603050405020304" pitchFamily="18" charset="0"/>
              </a:rPr>
              <a:t>sempre  avviene  che  con </a:t>
            </a:r>
            <a:r>
              <a:rPr lang="it-IT" sz="5500" dirty="0" smtClean="0">
                <a:latin typeface="Times New Roman" panose="02020603050405020304" pitchFamily="18" charset="0"/>
                <a:cs typeface="Times New Roman" panose="02020603050405020304" pitchFamily="18" charset="0"/>
              </a:rPr>
              <a:t>l'andar </a:t>
            </a:r>
            <a:r>
              <a:rPr lang="it-IT" sz="5500" dirty="0">
                <a:latin typeface="Times New Roman" panose="02020603050405020304" pitchFamily="18" charset="0"/>
                <a:cs typeface="Times New Roman" panose="02020603050405020304" pitchFamily="18" charset="0"/>
              </a:rPr>
              <a:t>dei secoli la storia si trasfiguri nella </a:t>
            </a:r>
            <a:r>
              <a:rPr lang="it-IT" sz="5500" dirty="0" smtClean="0">
                <a:latin typeface="Times New Roman" panose="02020603050405020304" pitchFamily="18" charset="0"/>
                <a:cs typeface="Times New Roman" panose="02020603050405020304" pitchFamily="18" charset="0"/>
              </a:rPr>
              <a:t>leggenda</a:t>
            </a:r>
            <a:r>
              <a:rPr lang="it-IT" sz="5500" dirty="0">
                <a:latin typeface="Times New Roman" panose="02020603050405020304" pitchFamily="18" charset="0"/>
                <a:cs typeface="Times New Roman" panose="02020603050405020304" pitchFamily="18" charset="0"/>
              </a:rPr>
              <a:t>, che in questa nostra Assemblea, </a:t>
            </a:r>
            <a:r>
              <a:rPr lang="it-IT" sz="5500" dirty="0" smtClean="0">
                <a:latin typeface="Times New Roman" panose="02020603050405020304" pitchFamily="18" charset="0"/>
                <a:cs typeface="Times New Roman" panose="02020603050405020304" pitchFamily="18" charset="0"/>
              </a:rPr>
              <a:t>mentre </a:t>
            </a:r>
            <a:r>
              <a:rPr lang="it-IT" sz="5500" dirty="0">
                <a:latin typeface="Times New Roman" panose="02020603050405020304" pitchFamily="18" charset="0"/>
                <a:cs typeface="Times New Roman" panose="02020603050405020304" pitchFamily="18" charset="0"/>
              </a:rPr>
              <a:t>si discuteva della nuova Costituzione </a:t>
            </a:r>
            <a:r>
              <a:rPr lang="it-IT" sz="5500" dirty="0" smtClean="0">
                <a:latin typeface="Times New Roman" panose="02020603050405020304" pitchFamily="18" charset="0"/>
                <a:cs typeface="Times New Roman" panose="02020603050405020304" pitchFamily="18" charset="0"/>
              </a:rPr>
              <a:t>Repubblicana</a:t>
            </a:r>
            <a:r>
              <a:rPr lang="it-IT" sz="5500" dirty="0">
                <a:latin typeface="Times New Roman" panose="02020603050405020304" pitchFamily="18" charset="0"/>
                <a:cs typeface="Times New Roman" panose="02020603050405020304" pitchFamily="18" charset="0"/>
              </a:rPr>
              <a:t>, seduti su questi scranni </a:t>
            </a:r>
            <a:r>
              <a:rPr lang="it-IT" sz="5500" dirty="0" smtClean="0">
                <a:latin typeface="Times New Roman" panose="02020603050405020304" pitchFamily="18" charset="0"/>
                <a:cs typeface="Times New Roman" panose="02020603050405020304" pitchFamily="18" charset="0"/>
              </a:rPr>
              <a:t>non </a:t>
            </a:r>
            <a:r>
              <a:rPr lang="it-IT" sz="5500" dirty="0">
                <a:latin typeface="Times New Roman" panose="02020603050405020304" pitchFamily="18" charset="0"/>
                <a:cs typeface="Times New Roman" panose="02020603050405020304" pitchFamily="18" charset="0"/>
              </a:rPr>
              <a:t>siamo stati noi, uomini effimeri di cui i nomi </a:t>
            </a:r>
            <a:r>
              <a:rPr lang="it-IT" sz="5500" dirty="0" smtClean="0">
                <a:latin typeface="Times New Roman" panose="02020603050405020304" pitchFamily="18" charset="0"/>
                <a:cs typeface="Times New Roman" panose="02020603050405020304" pitchFamily="18" charset="0"/>
              </a:rPr>
              <a:t>saranno </a:t>
            </a:r>
            <a:r>
              <a:rPr lang="it-IT" sz="5500" dirty="0">
                <a:latin typeface="Times New Roman" panose="02020603050405020304" pitchFamily="18" charset="0"/>
                <a:cs typeface="Times New Roman" panose="02020603050405020304" pitchFamily="18" charset="0"/>
              </a:rPr>
              <a:t>cancellati e dimenticati, </a:t>
            </a:r>
            <a:r>
              <a:rPr lang="it-IT" sz="5500" dirty="0" smtClean="0">
                <a:latin typeface="Times New Roman" panose="02020603050405020304" pitchFamily="18" charset="0"/>
                <a:cs typeface="Times New Roman" panose="02020603050405020304" pitchFamily="18" charset="0"/>
              </a:rPr>
              <a:t>ma sia </a:t>
            </a:r>
            <a:r>
              <a:rPr lang="it-IT" sz="5500" dirty="0">
                <a:latin typeface="Times New Roman" panose="02020603050405020304" pitchFamily="18" charset="0"/>
                <a:cs typeface="Times New Roman" panose="02020603050405020304" pitchFamily="18" charset="0"/>
              </a:rPr>
              <a:t>stato tutto un popolo di morti, di quei morti, </a:t>
            </a:r>
            <a:r>
              <a:rPr lang="it-IT" sz="5500" dirty="0" smtClean="0">
                <a:latin typeface="Times New Roman" panose="02020603050405020304" pitchFamily="18" charset="0"/>
                <a:cs typeface="Times New Roman" panose="02020603050405020304" pitchFamily="18" charset="0"/>
              </a:rPr>
              <a:t>che </a:t>
            </a:r>
            <a:r>
              <a:rPr lang="it-IT" sz="5500" dirty="0">
                <a:latin typeface="Times New Roman" panose="02020603050405020304" pitchFamily="18" charset="0"/>
                <a:cs typeface="Times New Roman" panose="02020603050405020304" pitchFamily="18" charset="0"/>
              </a:rPr>
              <a:t>noi conosciamo ad uno ad uno, </a:t>
            </a:r>
            <a:r>
              <a:rPr lang="it-IT" sz="5500" dirty="0" smtClean="0">
                <a:latin typeface="Times New Roman" panose="02020603050405020304" pitchFamily="18" charset="0"/>
                <a:cs typeface="Times New Roman" panose="02020603050405020304" pitchFamily="18" charset="0"/>
              </a:rPr>
              <a:t>caduti  </a:t>
            </a:r>
            <a:r>
              <a:rPr lang="it-IT" sz="5500" dirty="0">
                <a:latin typeface="Times New Roman" panose="02020603050405020304" pitchFamily="18" charset="0"/>
                <a:cs typeface="Times New Roman" panose="02020603050405020304" pitchFamily="18" charset="0"/>
              </a:rPr>
              <a:t>nelle  nostre  file,  nelle  prigioni  e  sui  </a:t>
            </a:r>
            <a:r>
              <a:rPr lang="it-IT" sz="5500" dirty="0" smtClean="0">
                <a:latin typeface="Times New Roman" panose="02020603050405020304" pitchFamily="18" charset="0"/>
                <a:cs typeface="Times New Roman" panose="02020603050405020304" pitchFamily="18" charset="0"/>
              </a:rPr>
              <a:t>patiboli</a:t>
            </a:r>
            <a:r>
              <a:rPr lang="it-IT" sz="5500" dirty="0">
                <a:latin typeface="Times New Roman" panose="02020603050405020304" pitchFamily="18" charset="0"/>
                <a:cs typeface="Times New Roman" panose="02020603050405020304" pitchFamily="18" charset="0"/>
              </a:rPr>
              <a:t>,  sui  monti  e  nelle  pianure,  nelle </a:t>
            </a:r>
            <a:r>
              <a:rPr lang="it-IT" sz="5500" dirty="0" smtClean="0">
                <a:latin typeface="Times New Roman" panose="02020603050405020304" pitchFamily="18" charset="0"/>
                <a:cs typeface="Times New Roman" panose="02020603050405020304" pitchFamily="18" charset="0"/>
              </a:rPr>
              <a:t>steppe </a:t>
            </a:r>
            <a:r>
              <a:rPr lang="it-IT" sz="5500" dirty="0">
                <a:latin typeface="Times New Roman" panose="02020603050405020304" pitchFamily="18" charset="0"/>
                <a:cs typeface="Times New Roman" panose="02020603050405020304" pitchFamily="18" charset="0"/>
              </a:rPr>
              <a:t>russe e nelle sabbie africane, nei mari e </a:t>
            </a:r>
            <a:r>
              <a:rPr lang="it-IT" sz="5500" dirty="0" smtClean="0">
                <a:latin typeface="Times New Roman" panose="02020603050405020304" pitchFamily="18" charset="0"/>
                <a:cs typeface="Times New Roman" panose="02020603050405020304" pitchFamily="18" charset="0"/>
              </a:rPr>
              <a:t>nei </a:t>
            </a:r>
            <a:r>
              <a:rPr lang="it-IT" sz="5500" dirty="0">
                <a:latin typeface="Times New Roman" panose="02020603050405020304" pitchFamily="18" charset="0"/>
                <a:cs typeface="Times New Roman" panose="02020603050405020304" pitchFamily="18" charset="0"/>
              </a:rPr>
              <a:t>deserti, da Matteotti a Rosselli, da </a:t>
            </a:r>
            <a:r>
              <a:rPr lang="it-IT" sz="5500" dirty="0" smtClean="0">
                <a:latin typeface="Times New Roman" panose="02020603050405020304" pitchFamily="18" charset="0"/>
                <a:cs typeface="Times New Roman" panose="02020603050405020304" pitchFamily="18" charset="0"/>
              </a:rPr>
              <a:t>Amendola  </a:t>
            </a:r>
            <a:r>
              <a:rPr lang="it-IT" sz="5500" dirty="0">
                <a:latin typeface="Times New Roman" panose="02020603050405020304" pitchFamily="18" charset="0"/>
                <a:cs typeface="Times New Roman" panose="02020603050405020304" pitchFamily="18" charset="0"/>
              </a:rPr>
              <a:t>a  Gramsci,  fino  ai  giovinetti  partigiani, </a:t>
            </a:r>
            <a:r>
              <a:rPr lang="it-IT" sz="5500" dirty="0" smtClean="0">
                <a:latin typeface="Times New Roman" panose="02020603050405020304" pitchFamily="18" charset="0"/>
                <a:cs typeface="Times New Roman" panose="02020603050405020304" pitchFamily="18" charset="0"/>
              </a:rPr>
              <a:t>fino  </a:t>
            </a:r>
            <a:r>
              <a:rPr lang="it-IT" sz="5500" dirty="0">
                <a:latin typeface="Times New Roman" panose="02020603050405020304" pitchFamily="18" charset="0"/>
                <a:cs typeface="Times New Roman" panose="02020603050405020304" pitchFamily="18" charset="0"/>
              </a:rPr>
              <a:t>al  sacrificio  di  Anna-Maria </a:t>
            </a:r>
            <a:r>
              <a:rPr lang="it-IT" sz="5500" dirty="0" err="1" smtClean="0">
                <a:latin typeface="Times New Roman" panose="02020603050405020304" pitchFamily="18" charset="0"/>
                <a:cs typeface="Times New Roman" panose="02020603050405020304" pitchFamily="18" charset="0"/>
              </a:rPr>
              <a:t>Enriquez</a:t>
            </a:r>
            <a:r>
              <a:rPr lang="it-IT" sz="5500" dirty="0" smtClean="0">
                <a:latin typeface="Times New Roman" panose="02020603050405020304" pitchFamily="18" charset="0"/>
                <a:cs typeface="Times New Roman" panose="02020603050405020304" pitchFamily="18" charset="0"/>
              </a:rPr>
              <a:t> </a:t>
            </a:r>
            <a:r>
              <a:rPr lang="it-IT" sz="5500" dirty="0">
                <a:latin typeface="Times New Roman" panose="02020603050405020304" pitchFamily="18" charset="0"/>
                <a:cs typeface="Times New Roman" panose="02020603050405020304" pitchFamily="18" charset="0"/>
              </a:rPr>
              <a:t>e di Tina </a:t>
            </a:r>
            <a:r>
              <a:rPr lang="it-IT" sz="5500" dirty="0" err="1">
                <a:latin typeface="Times New Roman" panose="02020603050405020304" pitchFamily="18" charset="0"/>
                <a:cs typeface="Times New Roman" panose="02020603050405020304" pitchFamily="18" charset="0"/>
              </a:rPr>
              <a:t>Lorenzoni</a:t>
            </a:r>
            <a:r>
              <a:rPr lang="it-IT" sz="5500" dirty="0">
                <a:latin typeface="Times New Roman" panose="02020603050405020304" pitchFamily="18" charset="0"/>
                <a:cs typeface="Times New Roman" panose="02020603050405020304" pitchFamily="18" charset="0"/>
              </a:rPr>
              <a:t>, nelle quali </a:t>
            </a:r>
            <a:r>
              <a:rPr lang="it-IT" sz="5500" dirty="0" smtClean="0">
                <a:latin typeface="Times New Roman" panose="02020603050405020304" pitchFamily="18" charset="0"/>
                <a:cs typeface="Times New Roman" panose="02020603050405020304" pitchFamily="18" charset="0"/>
              </a:rPr>
              <a:t>l'eroismo </a:t>
            </a:r>
            <a:r>
              <a:rPr lang="it-IT" sz="5500" dirty="0">
                <a:latin typeface="Times New Roman" panose="02020603050405020304" pitchFamily="18" charset="0"/>
                <a:cs typeface="Times New Roman" panose="02020603050405020304" pitchFamily="18" charset="0"/>
              </a:rPr>
              <a:t>è giunto alla soglia della santità. </a:t>
            </a:r>
          </a:p>
          <a:p>
            <a:pPr marL="0" indent="0">
              <a:buNone/>
            </a:pPr>
            <a:r>
              <a:rPr lang="it-IT" sz="5500" dirty="0">
                <a:latin typeface="Times New Roman" panose="02020603050405020304" pitchFamily="18" charset="0"/>
                <a:cs typeface="Times New Roman" panose="02020603050405020304" pitchFamily="18" charset="0"/>
              </a:rPr>
              <a:t>Essi  sono  morti  </a:t>
            </a:r>
            <a:r>
              <a:rPr lang="it-IT" sz="5500" b="1" dirty="0">
                <a:latin typeface="Times New Roman" panose="02020603050405020304" pitchFamily="18" charset="0"/>
                <a:cs typeface="Times New Roman" panose="02020603050405020304" pitchFamily="18" charset="0"/>
              </a:rPr>
              <a:t>senza  retorica,  senza  grandi  frasi</a:t>
            </a:r>
            <a:r>
              <a:rPr lang="it-IT" sz="5500" b="1" dirty="0" smtClean="0">
                <a:latin typeface="Times New Roman" panose="02020603050405020304" pitchFamily="18" charset="0"/>
                <a:cs typeface="Times New Roman" panose="02020603050405020304" pitchFamily="18" charset="0"/>
              </a:rPr>
              <a:t>,  </a:t>
            </a:r>
            <a:r>
              <a:rPr lang="it-IT" sz="5500" b="1" dirty="0">
                <a:latin typeface="Times New Roman" panose="02020603050405020304" pitchFamily="18" charset="0"/>
                <a:cs typeface="Times New Roman" panose="02020603050405020304" pitchFamily="18" charset="0"/>
              </a:rPr>
              <a:t>con  semplicità</a:t>
            </a:r>
            <a:r>
              <a:rPr lang="it-IT" sz="5500" dirty="0">
                <a:latin typeface="Times New Roman" panose="02020603050405020304" pitchFamily="18" charset="0"/>
                <a:cs typeface="Times New Roman" panose="02020603050405020304" pitchFamily="18" charset="0"/>
              </a:rPr>
              <a:t>,  come  se  si </a:t>
            </a:r>
            <a:r>
              <a:rPr lang="it-IT" sz="5500" dirty="0" smtClean="0">
                <a:latin typeface="Times New Roman" panose="02020603050405020304" pitchFamily="18" charset="0"/>
                <a:cs typeface="Times New Roman" panose="02020603050405020304" pitchFamily="18" charset="0"/>
              </a:rPr>
              <a:t>trattasse  </a:t>
            </a:r>
            <a:r>
              <a:rPr lang="it-IT" sz="5500" dirty="0">
                <a:latin typeface="Times New Roman" panose="02020603050405020304" pitchFamily="18" charset="0"/>
                <a:cs typeface="Times New Roman" panose="02020603050405020304" pitchFamily="18" charset="0"/>
              </a:rPr>
              <a:t>di  un  lavoro  quotidiano  da  compiere:  il  </a:t>
            </a:r>
            <a:r>
              <a:rPr lang="it-IT" sz="5500" dirty="0" smtClean="0">
                <a:latin typeface="Times New Roman" panose="02020603050405020304" pitchFamily="18" charset="0"/>
                <a:cs typeface="Times New Roman" panose="02020603050405020304" pitchFamily="18" charset="0"/>
              </a:rPr>
              <a:t>grande  </a:t>
            </a:r>
            <a:r>
              <a:rPr lang="it-IT" sz="5500" dirty="0">
                <a:latin typeface="Times New Roman" panose="02020603050405020304" pitchFamily="18" charset="0"/>
                <a:cs typeface="Times New Roman" panose="02020603050405020304" pitchFamily="18" charset="0"/>
              </a:rPr>
              <a:t>lavoro  che  occorreva  per </a:t>
            </a:r>
            <a:r>
              <a:rPr lang="it-IT" sz="5500" dirty="0" smtClean="0">
                <a:latin typeface="Times New Roman" panose="02020603050405020304" pitchFamily="18" charset="0"/>
                <a:cs typeface="Times New Roman" panose="02020603050405020304" pitchFamily="18" charset="0"/>
              </a:rPr>
              <a:t>restituire  </a:t>
            </a:r>
            <a:r>
              <a:rPr lang="it-IT" sz="5500" dirty="0">
                <a:latin typeface="Times New Roman" panose="02020603050405020304" pitchFamily="18" charset="0"/>
                <a:cs typeface="Times New Roman" panose="02020603050405020304" pitchFamily="18" charset="0"/>
              </a:rPr>
              <a:t>all'Italia  libertà  e  dignità.  Di  questo </a:t>
            </a:r>
            <a:r>
              <a:rPr lang="it-IT" sz="5500" dirty="0" smtClean="0">
                <a:latin typeface="Times New Roman" panose="02020603050405020304" pitchFamily="18" charset="0"/>
                <a:cs typeface="Times New Roman" panose="02020603050405020304" pitchFamily="18" charset="0"/>
              </a:rPr>
              <a:t>lavoro  </a:t>
            </a:r>
            <a:r>
              <a:rPr lang="it-IT" sz="5500" dirty="0">
                <a:latin typeface="Times New Roman" panose="02020603050405020304" pitchFamily="18" charset="0"/>
                <a:cs typeface="Times New Roman" panose="02020603050405020304" pitchFamily="18" charset="0"/>
              </a:rPr>
              <a:t>si  sono  riservata  la  parte  più </a:t>
            </a:r>
            <a:r>
              <a:rPr lang="it-IT" sz="5500" dirty="0" smtClean="0">
                <a:latin typeface="Times New Roman" panose="02020603050405020304" pitchFamily="18" charset="0"/>
                <a:cs typeface="Times New Roman" panose="02020603050405020304" pitchFamily="18" charset="0"/>
              </a:rPr>
              <a:t>dura  </a:t>
            </a:r>
            <a:r>
              <a:rPr lang="it-IT" sz="5500" dirty="0">
                <a:latin typeface="Times New Roman" panose="02020603050405020304" pitchFamily="18" charset="0"/>
                <a:cs typeface="Times New Roman" panose="02020603050405020304" pitchFamily="18" charset="0"/>
              </a:rPr>
              <a:t>e  più  difficile;  quella  di  morire,  di  </a:t>
            </a:r>
            <a:r>
              <a:rPr lang="it-IT" sz="5500" dirty="0" smtClean="0">
                <a:latin typeface="Times New Roman" panose="02020603050405020304" pitchFamily="18" charset="0"/>
                <a:cs typeface="Times New Roman" panose="02020603050405020304" pitchFamily="18" charset="0"/>
              </a:rPr>
              <a:t>testimoniare  </a:t>
            </a:r>
            <a:r>
              <a:rPr lang="it-IT" sz="5500" dirty="0">
                <a:latin typeface="Times New Roman" panose="02020603050405020304" pitchFamily="18" charset="0"/>
                <a:cs typeface="Times New Roman" panose="02020603050405020304" pitchFamily="18" charset="0"/>
              </a:rPr>
              <a:t>con  la  resistenza  e  la  morte  la </a:t>
            </a:r>
            <a:r>
              <a:rPr lang="it-IT" sz="5500" dirty="0" smtClean="0">
                <a:latin typeface="Times New Roman" panose="02020603050405020304" pitchFamily="18" charset="0"/>
                <a:cs typeface="Times New Roman" panose="02020603050405020304" pitchFamily="18" charset="0"/>
              </a:rPr>
              <a:t>fede  </a:t>
            </a:r>
            <a:r>
              <a:rPr lang="it-IT" sz="5500" dirty="0">
                <a:latin typeface="Times New Roman" panose="02020603050405020304" pitchFamily="18" charset="0"/>
                <a:cs typeface="Times New Roman" panose="02020603050405020304" pitchFamily="18" charset="0"/>
              </a:rPr>
              <a:t>nella  giustizia.  </a:t>
            </a:r>
            <a:r>
              <a:rPr lang="it-IT" sz="5500" b="1" dirty="0">
                <a:latin typeface="Times New Roman" panose="02020603050405020304" pitchFamily="18" charset="0"/>
                <a:cs typeface="Times New Roman" panose="02020603050405020304" pitchFamily="18" charset="0"/>
              </a:rPr>
              <a:t>A  noi  è  rimasto  un  compito  </a:t>
            </a:r>
            <a:r>
              <a:rPr lang="it-IT" sz="5500" b="1" dirty="0" smtClean="0">
                <a:latin typeface="Times New Roman" panose="02020603050405020304" pitchFamily="18" charset="0"/>
                <a:cs typeface="Times New Roman" panose="02020603050405020304" pitchFamily="18" charset="0"/>
              </a:rPr>
              <a:t>cento  </a:t>
            </a:r>
            <a:r>
              <a:rPr lang="it-IT" sz="5500" b="1" dirty="0">
                <a:latin typeface="Times New Roman" panose="02020603050405020304" pitchFamily="18" charset="0"/>
                <a:cs typeface="Times New Roman" panose="02020603050405020304" pitchFamily="18" charset="0"/>
              </a:rPr>
              <a:t>volte  più  </a:t>
            </a:r>
            <a:r>
              <a:rPr lang="it-IT" sz="5500" dirty="0">
                <a:latin typeface="Times New Roman" panose="02020603050405020304" pitchFamily="18" charset="0"/>
                <a:cs typeface="Times New Roman" panose="02020603050405020304" pitchFamily="18" charset="0"/>
              </a:rPr>
              <a:t>agevole;  </a:t>
            </a:r>
            <a:r>
              <a:rPr lang="it-IT" sz="5500" b="1" dirty="0">
                <a:latin typeface="Times New Roman" panose="02020603050405020304" pitchFamily="18" charset="0"/>
                <a:cs typeface="Times New Roman" panose="02020603050405020304" pitchFamily="18" charset="0"/>
              </a:rPr>
              <a:t>quello  di </a:t>
            </a:r>
            <a:r>
              <a:rPr lang="it-IT" sz="5500" b="1" dirty="0" smtClean="0">
                <a:latin typeface="Times New Roman" panose="02020603050405020304" pitchFamily="18" charset="0"/>
                <a:cs typeface="Times New Roman" panose="02020603050405020304" pitchFamily="18" charset="0"/>
              </a:rPr>
              <a:t>tradurre  </a:t>
            </a:r>
            <a:r>
              <a:rPr lang="it-IT" sz="5500" b="1" dirty="0">
                <a:latin typeface="Times New Roman" panose="02020603050405020304" pitchFamily="18" charset="0"/>
                <a:cs typeface="Times New Roman" panose="02020603050405020304" pitchFamily="18" charset="0"/>
              </a:rPr>
              <a:t>in  leggi  chiare,  stabili  e  oneste</a:t>
            </a:r>
            <a:r>
              <a:rPr lang="it-IT" sz="5500" dirty="0">
                <a:latin typeface="Times New Roman" panose="02020603050405020304" pitchFamily="18" charset="0"/>
                <a:cs typeface="Times New Roman" panose="02020603050405020304" pitchFamily="18" charset="0"/>
              </a:rPr>
              <a:t>  il loro </a:t>
            </a:r>
            <a:r>
              <a:rPr lang="it-IT" sz="5500" dirty="0" smtClean="0">
                <a:latin typeface="Times New Roman" panose="02020603050405020304" pitchFamily="18" charset="0"/>
                <a:cs typeface="Times New Roman" panose="02020603050405020304" pitchFamily="18" charset="0"/>
              </a:rPr>
              <a:t>sogno</a:t>
            </a:r>
            <a:r>
              <a:rPr lang="it-IT" sz="5500" dirty="0">
                <a:latin typeface="Times New Roman" panose="02020603050405020304" pitchFamily="18" charset="0"/>
                <a:cs typeface="Times New Roman" panose="02020603050405020304" pitchFamily="18" charset="0"/>
              </a:rPr>
              <a:t>:  di  una  società  più  giusta  e  più </a:t>
            </a:r>
            <a:r>
              <a:rPr lang="it-IT" sz="5500" dirty="0" smtClean="0">
                <a:latin typeface="Times New Roman" panose="02020603050405020304" pitchFamily="18" charset="0"/>
                <a:cs typeface="Times New Roman" panose="02020603050405020304" pitchFamily="18" charset="0"/>
              </a:rPr>
              <a:t>umana</a:t>
            </a:r>
            <a:r>
              <a:rPr lang="it-IT" sz="5500" dirty="0">
                <a:latin typeface="Times New Roman" panose="02020603050405020304" pitchFamily="18" charset="0"/>
                <a:cs typeface="Times New Roman" panose="02020603050405020304" pitchFamily="18" charset="0"/>
              </a:rPr>
              <a:t>, di una solidarietà di tutti gli uomini, </a:t>
            </a:r>
            <a:r>
              <a:rPr lang="it-IT" sz="5500" dirty="0" smtClean="0">
                <a:latin typeface="Times New Roman" panose="02020603050405020304" pitchFamily="18" charset="0"/>
                <a:cs typeface="Times New Roman" panose="02020603050405020304" pitchFamily="18" charset="0"/>
              </a:rPr>
              <a:t>alleati </a:t>
            </a:r>
            <a:r>
              <a:rPr lang="it-IT" sz="5500" dirty="0">
                <a:latin typeface="Times New Roman" panose="02020603050405020304" pitchFamily="18" charset="0"/>
                <a:cs typeface="Times New Roman" panose="02020603050405020304" pitchFamily="18" charset="0"/>
              </a:rPr>
              <a:t>a debellare il dolore. </a:t>
            </a:r>
            <a:r>
              <a:rPr lang="it-IT" sz="5500" dirty="0" smtClean="0">
                <a:latin typeface="Times New Roman" panose="02020603050405020304" pitchFamily="18" charset="0"/>
                <a:cs typeface="Times New Roman" panose="02020603050405020304" pitchFamily="18" charset="0"/>
              </a:rPr>
              <a:t>Assai </a:t>
            </a:r>
            <a:r>
              <a:rPr lang="it-IT" sz="5500" dirty="0">
                <a:latin typeface="Times New Roman" panose="02020603050405020304" pitchFamily="18" charset="0"/>
                <a:cs typeface="Times New Roman" panose="02020603050405020304" pitchFamily="18" charset="0"/>
              </a:rPr>
              <a:t>poco, in verità, chiedono a noi i nostri </a:t>
            </a:r>
            <a:r>
              <a:rPr lang="it-IT" sz="5500" dirty="0" smtClean="0">
                <a:latin typeface="Times New Roman" panose="02020603050405020304" pitchFamily="18" charset="0"/>
                <a:cs typeface="Times New Roman" panose="02020603050405020304" pitchFamily="18" charset="0"/>
              </a:rPr>
              <a:t>morti</a:t>
            </a:r>
            <a:r>
              <a:rPr lang="it-IT" sz="5500" dirty="0">
                <a:latin typeface="Times New Roman" panose="02020603050405020304" pitchFamily="18" charset="0"/>
                <a:cs typeface="Times New Roman" panose="02020603050405020304" pitchFamily="18" charset="0"/>
              </a:rPr>
              <a:t>. </a:t>
            </a:r>
            <a:r>
              <a:rPr lang="it-IT" sz="5500" dirty="0" smtClean="0">
                <a:latin typeface="Times New Roman" panose="02020603050405020304" pitchFamily="18" charset="0"/>
                <a:cs typeface="Times New Roman" panose="02020603050405020304" pitchFamily="18" charset="0"/>
              </a:rPr>
              <a:t>Non </a:t>
            </a:r>
            <a:r>
              <a:rPr lang="it-IT" sz="5500" dirty="0">
                <a:latin typeface="Times New Roman" panose="02020603050405020304" pitchFamily="18" charset="0"/>
                <a:cs typeface="Times New Roman" panose="02020603050405020304" pitchFamily="18" charset="0"/>
              </a:rPr>
              <a:t>dobbiamo tradirli. </a:t>
            </a:r>
          </a:p>
        </p:txBody>
      </p:sp>
    </p:spTree>
    <p:extLst>
      <p:ext uri="{BB962C8B-B14F-4D97-AF65-F5344CB8AC3E}">
        <p14:creationId xmlns:p14="http://schemas.microsoft.com/office/powerpoint/2010/main" val="1026467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Fattori di semplicità/complessità di un testo</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92500" lnSpcReduction="20000"/>
          </a:bodyPr>
          <a:lstStyle/>
          <a:p>
            <a:pPr>
              <a:buFontTx/>
              <a:buChar char="-"/>
            </a:pPr>
            <a:r>
              <a:rPr lang="it-IT" dirty="0" smtClean="0">
                <a:latin typeface="Times New Roman" pitchFamily="18" charset="0"/>
                <a:cs typeface="Times New Roman" pitchFamily="18" charset="0"/>
              </a:rPr>
              <a:t>Familiarità e frequenza delle parole di cui è composto un testo (loro appartenenza al vocabolario di base della lingua italiana);</a:t>
            </a:r>
          </a:p>
          <a:p>
            <a:pPr>
              <a:buFontTx/>
              <a:buChar char="-"/>
            </a:pPr>
            <a:r>
              <a:rPr lang="it-IT" dirty="0">
                <a:latin typeface="Times New Roman" pitchFamily="18" charset="0"/>
                <a:cs typeface="Times New Roman" pitchFamily="18" charset="0"/>
              </a:rPr>
              <a:t>q</a:t>
            </a:r>
            <a:r>
              <a:rPr lang="it-IT" dirty="0" smtClean="0">
                <a:latin typeface="Times New Roman" pitchFamily="18" charset="0"/>
                <a:cs typeface="Times New Roman" pitchFamily="18" charset="0"/>
              </a:rPr>
              <a:t>uota di verbi all’indicativo;</a:t>
            </a:r>
          </a:p>
          <a:p>
            <a:pPr>
              <a:buFontTx/>
              <a:buChar char="-"/>
            </a:pPr>
            <a:r>
              <a:rPr lang="it-IT" dirty="0" smtClean="0">
                <a:latin typeface="Times New Roman" pitchFamily="18" charset="0"/>
                <a:cs typeface="Times New Roman" pitchFamily="18" charset="0"/>
              </a:rPr>
              <a:t>numero di proposizioni per periodo (tra punto fermo e punto fermo o tra punto e altro segno forte di interpunzione).</a:t>
            </a:r>
          </a:p>
          <a:p>
            <a:pPr>
              <a:buFontTx/>
              <a:buChar char="-"/>
            </a:pPr>
            <a:endParaRPr lang="it-IT" dirty="0">
              <a:latin typeface="Times New Roman" pitchFamily="18" charset="0"/>
              <a:cs typeface="Times New Roman" pitchFamily="18" charset="0"/>
            </a:endParaRPr>
          </a:p>
          <a:p>
            <a:pPr marL="0" indent="0">
              <a:buNone/>
            </a:pPr>
            <a:r>
              <a:rPr lang="it-IT" b="1" dirty="0">
                <a:latin typeface="Times New Roman" pitchFamily="18" charset="0"/>
                <a:cs typeface="Times New Roman" pitchFamily="18" charset="0"/>
              </a:rPr>
              <a:t>P</a:t>
            </a:r>
            <a:r>
              <a:rPr lang="it-IT" b="1" dirty="0" smtClean="0">
                <a:latin typeface="Times New Roman" pitchFamily="18" charset="0"/>
                <a:cs typeface="Times New Roman" pitchFamily="18" charset="0"/>
              </a:rPr>
              <a:t>er ottenere testi di facile lettura, si consiglia di ricorrere il più possibile a parole del vocabolario di base; di formulare periodi brevi e chiari, senza superare le 20-25 parole per periodo,</a:t>
            </a:r>
            <a:r>
              <a:rPr lang="it-IT" b="1" dirty="0" smtClean="0"/>
              <a:t>  </a:t>
            </a:r>
            <a:r>
              <a:rPr lang="it-IT" b="1" dirty="0" smtClean="0">
                <a:latin typeface="Times New Roman" pitchFamily="18" charset="0"/>
                <a:cs typeface="Times New Roman" pitchFamily="18" charset="0"/>
              </a:rPr>
              <a:t>di usare frasi complesse con un numero contenuto di proposizioni subordinate, di far precedere (“preferibilmente”) la frase principale rispetto alle proposizioni subordinate.</a:t>
            </a:r>
            <a:endParaRPr lang="it-IT" b="1" dirty="0">
              <a:latin typeface="Times New Roman" pitchFamily="18" charset="0"/>
              <a:cs typeface="Times New Roman" pitchFamily="18" charset="0"/>
            </a:endParaRPr>
          </a:p>
        </p:txBody>
      </p:sp>
    </p:spTree>
    <p:extLst>
      <p:ext uri="{BB962C8B-B14F-4D97-AF65-F5344CB8AC3E}">
        <p14:creationId xmlns:p14="http://schemas.microsoft.com/office/powerpoint/2010/main" val="14583535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Vocabolario di base dell’italiano (</a:t>
            </a:r>
            <a:r>
              <a:rPr lang="it-IT" dirty="0" err="1" smtClean="0">
                <a:latin typeface="Times New Roman" panose="02020603050405020304" pitchFamily="18" charset="0"/>
                <a:cs typeface="Times New Roman" panose="02020603050405020304" pitchFamily="18" charset="0"/>
              </a:rPr>
              <a:t>VdB</a:t>
            </a:r>
            <a:r>
              <a:rPr lang="it-IT" dirty="0" smtClean="0">
                <a:latin typeface="Times New Roman" panose="02020603050405020304" pitchFamily="18" charset="0"/>
                <a:cs typeface="Times New Roman" panose="02020603050405020304" pitchFamily="18" charset="0"/>
              </a:rPr>
              <a:t>)</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77500" lnSpcReduction="20000"/>
          </a:bodyPr>
          <a:lstStyle/>
          <a:p>
            <a:r>
              <a:rPr lang="it-IT" b="1" dirty="0" smtClean="0">
                <a:latin typeface="Times New Roman" panose="02020603050405020304" pitchFamily="18" charset="0"/>
                <a:cs typeface="Times New Roman" panose="02020603050405020304" pitchFamily="18" charset="0"/>
              </a:rPr>
              <a:t>Che cos’è il “vocabolario di base”</a:t>
            </a:r>
            <a:r>
              <a:rPr lang="it-IT" dirty="0" smtClean="0">
                <a:latin typeface="Times New Roman" panose="02020603050405020304" pitchFamily="18" charset="0"/>
                <a:cs typeface="Times New Roman" panose="02020603050405020304" pitchFamily="18" charset="0"/>
              </a:rPr>
              <a:t/>
            </a:r>
            <a:br>
              <a:rPr lang="it-IT" dirty="0" smtClean="0">
                <a:latin typeface="Times New Roman" panose="02020603050405020304" pitchFamily="18" charset="0"/>
                <a:cs typeface="Times New Roman" panose="02020603050405020304" pitchFamily="18" charset="0"/>
              </a:rPr>
            </a:br>
            <a:endParaRPr lang="it-IT" dirty="0" smtClean="0">
              <a:latin typeface="Times New Roman" panose="02020603050405020304" pitchFamily="18" charset="0"/>
              <a:cs typeface="Times New Roman" panose="02020603050405020304" pitchFamily="18" charset="0"/>
            </a:endParaRPr>
          </a:p>
          <a:p>
            <a:r>
              <a:rPr lang="it-IT" b="1" dirty="0" smtClean="0">
                <a:latin typeface="Times New Roman" panose="02020603050405020304" pitchFamily="18" charset="0"/>
                <a:cs typeface="Times New Roman" panose="02020603050405020304" pitchFamily="18" charset="0"/>
              </a:rPr>
              <a:t>Il vocabolario di base </a:t>
            </a:r>
            <a:r>
              <a:rPr lang="it-IT" dirty="0" smtClean="0">
                <a:latin typeface="Times New Roman" panose="02020603050405020304" pitchFamily="18" charset="0"/>
                <a:cs typeface="Times New Roman" panose="02020603050405020304" pitchFamily="18" charset="0"/>
              </a:rPr>
              <a:t>raccoglie in un insieme unitario due categorie di vocaboli: 1) </a:t>
            </a:r>
            <a:r>
              <a:rPr lang="it-IT" b="1" dirty="0" smtClean="0">
                <a:latin typeface="Times New Roman" panose="02020603050405020304" pitchFamily="18" charset="0"/>
                <a:cs typeface="Times New Roman" panose="02020603050405020304" pitchFamily="18" charset="0"/>
              </a:rPr>
              <a:t>i vocaboli di maggior uso nei testi di una lingua in un dato momento storico</a:t>
            </a:r>
            <a:r>
              <a:rPr lang="it-IT" dirty="0" smtClean="0">
                <a:latin typeface="Times New Roman" panose="02020603050405020304" pitchFamily="18" charset="0"/>
                <a:cs typeface="Times New Roman" panose="02020603050405020304" pitchFamily="18" charset="0"/>
              </a:rPr>
              <a:t>, di cui danno conto i cosiddetti dizionari di frequenza delle varie lingue; 2) </a:t>
            </a:r>
            <a:r>
              <a:rPr lang="it-IT" b="1" dirty="0" smtClean="0">
                <a:latin typeface="Times New Roman" panose="02020603050405020304" pitchFamily="18" charset="0"/>
                <a:cs typeface="Times New Roman" panose="02020603050405020304" pitchFamily="18" charset="0"/>
              </a:rPr>
              <a:t>i vocaboli che</a:t>
            </a:r>
            <a:r>
              <a:rPr lang="it-IT" dirty="0" smtClean="0">
                <a:latin typeface="Times New Roman" panose="02020603050405020304" pitchFamily="18" charset="0"/>
                <a:cs typeface="Times New Roman" panose="02020603050405020304" pitchFamily="18" charset="0"/>
              </a:rPr>
              <a:t>, anche se in realtà poco usati parlando o scrivendo, </a:t>
            </a:r>
            <a:r>
              <a:rPr lang="it-IT" b="1" dirty="0" smtClean="0">
                <a:latin typeface="Times New Roman" panose="02020603050405020304" pitchFamily="18" charset="0"/>
                <a:cs typeface="Times New Roman" panose="02020603050405020304" pitchFamily="18" charset="0"/>
              </a:rPr>
              <a:t>sono percepiti e sentiti da chi usa una lingua come aventi una disponibilità pari o perfino superiore ai vocaboli di maggior uso</a:t>
            </a:r>
            <a:r>
              <a:rPr lang="it-IT" dirty="0" smtClean="0">
                <a:latin typeface="Times New Roman" panose="02020603050405020304" pitchFamily="18" charset="0"/>
                <a:cs typeface="Times New Roman" panose="02020603050405020304" pitchFamily="18" charset="0"/>
              </a:rPr>
              <a:t>. I vocaboli di maggior uso sono ricavati dall’analisi statistica dei testi o di un campione di testi di una lingua. I vocaboli di maggiore disponibilità sono ricavabili soltanto da un’indagine su parlanti viventi al momento dell’indagine.</a:t>
            </a:r>
          </a:p>
          <a:p>
            <a:pPr>
              <a:buNone/>
            </a:pPr>
            <a:endParaRPr lang="it-IT" dirty="0" smtClean="0">
              <a:latin typeface="Times New Roman" panose="02020603050405020304" pitchFamily="18" charset="0"/>
              <a:cs typeface="Times New Roman" panose="02020603050405020304" pitchFamily="18" charset="0"/>
            </a:endParaRPr>
          </a:p>
          <a:p>
            <a:pPr>
              <a:buNone/>
            </a:pPr>
            <a:r>
              <a:rPr lang="it-IT" dirty="0" smtClean="0">
                <a:latin typeface="Times New Roman" panose="02020603050405020304" pitchFamily="18" charset="0"/>
                <a:cs typeface="Times New Roman" panose="02020603050405020304" pitchFamily="18" charset="0"/>
              </a:rPr>
              <a:t>T. De Mauro,</a:t>
            </a:r>
            <a:r>
              <a:rPr lang="it-IT" b="1" dirty="0" smtClean="0">
                <a:latin typeface="Times New Roman" panose="02020603050405020304" pitchFamily="18" charset="0"/>
                <a:cs typeface="Times New Roman" panose="02020603050405020304" pitchFamily="18" charset="0"/>
              </a:rPr>
              <a:t> </a:t>
            </a:r>
            <a:r>
              <a:rPr lang="it-IT" i="1" dirty="0" smtClean="0">
                <a:latin typeface="Times New Roman" pitchFamily="18" charset="0"/>
                <a:cs typeface="Times New Roman" pitchFamily="18" charset="0"/>
              </a:rPr>
              <a:t>Il Nuovo vocabolario di base della lingua italiana,</a:t>
            </a:r>
            <a:r>
              <a:rPr lang="it-IT" dirty="0" smtClean="0">
                <a:latin typeface="Times New Roman" pitchFamily="18" charset="0"/>
                <a:cs typeface="Times New Roman" pitchFamily="18" charset="0"/>
              </a:rPr>
              <a:t> “Internazionale”, 23 dicembre 2016</a:t>
            </a:r>
          </a:p>
          <a:p>
            <a:pPr>
              <a:buNone/>
            </a:pPr>
            <a:endParaRPr lang="it-IT" i="1" dirty="0" smtClean="0">
              <a:latin typeface="Times New Roman" pitchFamily="18" charset="0"/>
              <a:cs typeface="Times New Roman" pitchFamily="18" charset="0"/>
            </a:endParaRPr>
          </a:p>
          <a:p>
            <a:pPr>
              <a:buNone/>
            </a:pPr>
            <a:r>
              <a:rPr lang="it-IT" dirty="0" smtClean="0"/>
              <a:t> </a:t>
            </a:r>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52152" y="365125"/>
            <a:ext cx="10515600" cy="1325563"/>
          </a:xfrm>
        </p:spPr>
        <p:txBody>
          <a:bodyPr/>
          <a:lstStyle/>
          <a:p>
            <a:pPr algn="ctr"/>
            <a:r>
              <a:rPr lang="it-IT" dirty="0" smtClean="0">
                <a:latin typeface="Times New Roman" panose="02020603050405020304" pitchFamily="18" charset="0"/>
                <a:cs typeface="Times New Roman" panose="02020603050405020304" pitchFamily="18" charset="0"/>
              </a:rPr>
              <a:t>Vocabolario di base dell’italiano</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lstStyle/>
          <a:p>
            <a:r>
              <a:rPr lang="it-IT" b="1" dirty="0" smtClean="0">
                <a:latin typeface="Times New Roman" panose="02020603050405020304" pitchFamily="18" charset="0"/>
                <a:cs typeface="Times New Roman" panose="02020603050405020304" pitchFamily="18" charset="0"/>
              </a:rPr>
              <a:t>7050</a:t>
            </a:r>
            <a:r>
              <a:rPr lang="it-IT" dirty="0" smtClean="0">
                <a:latin typeface="Times New Roman" panose="02020603050405020304" pitchFamily="18" charset="0"/>
                <a:cs typeface="Times New Roman" panose="02020603050405020304" pitchFamily="18" charset="0"/>
              </a:rPr>
              <a:t> parole:</a:t>
            </a:r>
          </a:p>
          <a:p>
            <a:r>
              <a:rPr lang="it-IT" b="1" dirty="0" smtClean="0">
                <a:latin typeface="Times New Roman" panose="02020603050405020304" pitchFamily="18" charset="0"/>
                <a:cs typeface="Times New Roman" panose="02020603050405020304" pitchFamily="18" charset="0"/>
              </a:rPr>
              <a:t>2000</a:t>
            </a:r>
            <a:r>
              <a:rPr lang="it-IT" dirty="0" smtClean="0">
                <a:latin typeface="Times New Roman" panose="02020603050405020304" pitchFamily="18" charset="0"/>
                <a:cs typeface="Times New Roman" panose="02020603050405020304" pitchFamily="18" charset="0"/>
              </a:rPr>
              <a:t> vocaboli fondamentali (i vocaboli di massimo uso che in tutte le lingue da soli tendono a coprire mediamente circa il 90 per cento delle occorrenze di parole in testi e discorsi);</a:t>
            </a:r>
          </a:p>
          <a:p>
            <a:r>
              <a:rPr lang="it-IT" b="1" dirty="0" smtClean="0">
                <a:latin typeface="Times New Roman" panose="02020603050405020304" pitchFamily="18" charset="0"/>
                <a:cs typeface="Times New Roman" panose="02020603050405020304" pitchFamily="18" charset="0"/>
              </a:rPr>
              <a:t>2750</a:t>
            </a:r>
            <a:r>
              <a:rPr lang="it-IT" dirty="0" smtClean="0">
                <a:latin typeface="Times New Roman" panose="02020603050405020304" pitchFamily="18" charset="0"/>
                <a:cs typeface="Times New Roman" panose="02020603050405020304" pitchFamily="18" charset="0"/>
              </a:rPr>
              <a:t> vocaboli di alto uso (che coprono circa il 6% delle occorrenze dei testi);</a:t>
            </a:r>
          </a:p>
          <a:p>
            <a:r>
              <a:rPr lang="it-IT" b="1" dirty="0" smtClean="0">
                <a:latin typeface="Times New Roman" panose="02020603050405020304" pitchFamily="18" charset="0"/>
                <a:cs typeface="Times New Roman" panose="02020603050405020304" pitchFamily="18" charset="0"/>
              </a:rPr>
              <a:t>2300</a:t>
            </a:r>
            <a:r>
              <a:rPr lang="it-IT" dirty="0" smtClean="0">
                <a:latin typeface="Times New Roman" panose="02020603050405020304" pitchFamily="18" charset="0"/>
                <a:cs typeface="Times New Roman" panose="02020603050405020304" pitchFamily="18" charset="0"/>
              </a:rPr>
              <a:t> vocaboli di alta disponibilità.</a:t>
            </a:r>
            <a:endParaRPr lang="it-IT"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Organizzazione testuale della Costituzione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92500" lnSpcReduction="20000"/>
          </a:bodyPr>
          <a:lstStyle/>
          <a:p>
            <a:pPr>
              <a:buNone/>
            </a:pPr>
            <a:r>
              <a:rPr lang="it-IT" sz="3200" dirty="0" smtClean="0">
                <a:latin typeface="Times New Roman" pitchFamily="18" charset="0"/>
                <a:cs typeface="Times New Roman" pitchFamily="18" charset="0"/>
              </a:rPr>
              <a:t>  I contenuti della Costituzione sono suddivisi in quattro parti: principî fondamentali / parte I diritti e doveri dei cittadini / parte II ordinamento della Repubblica / disposizioni transitorie e finali. La parte I è suddivisa in quattro titoli: Rapporti civili / Rapporti etico-sociali / Rapporti economici/ Rapporti politici. La parte II è suddivisa in sei titoli: Il Parlamento / Il Presidente della Repubblica / Il Governo / La magistratura / Le Regioni, le Provincie, i Comuni / Garanzie costituzionali. Principî fondamentali e delle parti I e </a:t>
            </a:r>
            <a:r>
              <a:rPr lang="it-IT" sz="3200" dirty="0" err="1" smtClean="0">
                <a:latin typeface="Times New Roman" pitchFamily="18" charset="0"/>
                <a:cs typeface="Times New Roman" pitchFamily="18" charset="0"/>
              </a:rPr>
              <a:t>II</a:t>
            </a:r>
            <a:r>
              <a:rPr lang="it-IT" sz="3200" dirty="0" smtClean="0">
                <a:latin typeface="Times New Roman" pitchFamily="18" charset="0"/>
                <a:cs typeface="Times New Roman" pitchFamily="18" charset="0"/>
              </a:rPr>
              <a:t> hanno numerazione araba (da 1 a 139)</a:t>
            </a:r>
          </a:p>
          <a:p>
            <a:pPr marL="0" indent="0">
              <a:buNone/>
            </a:pPr>
            <a:r>
              <a:rPr lang="it-IT" sz="3200" dirty="0" smtClean="0">
                <a:latin typeface="Times New Roman" pitchFamily="18" charset="0"/>
                <a:cs typeface="Times New Roman" pitchFamily="18" charset="0"/>
              </a:rPr>
              <a:t>Seguono le disposizioni transitorie e finali che hanno numerazione romana, da I a </a:t>
            </a:r>
            <a:r>
              <a:rPr lang="it-IT" sz="3200" dirty="0" err="1" smtClean="0">
                <a:latin typeface="Times New Roman" pitchFamily="18" charset="0"/>
                <a:cs typeface="Times New Roman" pitchFamily="18" charset="0"/>
              </a:rPr>
              <a:t>XVIII</a:t>
            </a:r>
            <a:r>
              <a:rPr lang="it-IT" sz="3200" dirty="0" smtClean="0">
                <a:latin typeface="Times New Roman" pitchFamily="18" charset="0"/>
                <a:cs typeface="Times New Roman" pitchFamily="18" charset="0"/>
              </a:rPr>
              <a:t>.</a:t>
            </a:r>
          </a:p>
          <a:p>
            <a:endParaRPr lang="it-IT"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3600" dirty="0" smtClean="0">
                <a:latin typeface="Times New Roman" pitchFamily="18" charset="0"/>
                <a:cs typeface="Times New Roman" pitchFamily="18" charset="0"/>
              </a:rPr>
              <a:t>La «semplicità» (leggibilità) della Costituzione in numeri. </a:t>
            </a:r>
            <a:br>
              <a:rPr lang="it-IT" sz="3600" dirty="0" smtClean="0">
                <a:latin typeface="Times New Roman" pitchFamily="18" charset="0"/>
                <a:cs typeface="Times New Roman" pitchFamily="18" charset="0"/>
              </a:rPr>
            </a:br>
            <a:r>
              <a:rPr lang="it-IT" sz="3600" dirty="0" smtClean="0">
                <a:latin typeface="Times New Roman" pitchFamily="18" charset="0"/>
                <a:cs typeface="Times New Roman" pitchFamily="18" charset="0"/>
              </a:rPr>
              <a:t>Lessico</a:t>
            </a:r>
            <a:endParaRPr lang="it-IT" sz="3600"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92500" lnSpcReduction="20000"/>
          </a:bodyPr>
          <a:lstStyle/>
          <a:p>
            <a:pPr marL="0" indent="0">
              <a:buNone/>
            </a:pPr>
            <a:r>
              <a:rPr lang="it-IT" dirty="0" smtClean="0"/>
              <a:t>La Costituzione italiana si compone di:</a:t>
            </a:r>
          </a:p>
          <a:p>
            <a:r>
              <a:rPr lang="it-IT" b="1" dirty="0" smtClean="0"/>
              <a:t>9369 parole, </a:t>
            </a:r>
            <a:r>
              <a:rPr lang="it-IT" dirty="0" smtClean="0"/>
              <a:t>occorrenze di </a:t>
            </a:r>
            <a:r>
              <a:rPr lang="it-IT" b="1" dirty="0" smtClean="0"/>
              <a:t>1357</a:t>
            </a:r>
            <a:r>
              <a:rPr lang="it-IT" dirty="0" smtClean="0"/>
              <a:t> lemmi. </a:t>
            </a:r>
          </a:p>
          <a:p>
            <a:r>
              <a:rPr lang="it-IT" dirty="0" smtClean="0"/>
              <a:t>Di questi, </a:t>
            </a:r>
            <a:r>
              <a:rPr lang="it-IT" b="1" dirty="0" smtClean="0"/>
              <a:t>1002</a:t>
            </a:r>
            <a:r>
              <a:rPr lang="it-IT" dirty="0" smtClean="0"/>
              <a:t> appartengono al </a:t>
            </a:r>
            <a:r>
              <a:rPr lang="it-IT" b="1" dirty="0" smtClean="0"/>
              <a:t>vocabolario di base italiano</a:t>
            </a:r>
            <a:r>
              <a:rPr lang="it-IT" dirty="0" smtClean="0"/>
              <a:t>. [...] Il vocabolario di base, in italiano come in ogni altra lingua, è </a:t>
            </a:r>
            <a:r>
              <a:rPr lang="it-IT" b="1" dirty="0" smtClean="0"/>
              <a:t>il cuore della immensa massa lessicale: è il nucleo di maggiore frequenza e familiarità e, quindi [...] di massima trasparenza per la comunità dei parlanti </a:t>
            </a:r>
            <a:r>
              <a:rPr lang="it-IT" dirty="0" smtClean="0"/>
              <a:t>(De Mauro 2006, p. XIX).</a:t>
            </a:r>
          </a:p>
          <a:p>
            <a:r>
              <a:rPr lang="it-IT" b="1" dirty="0" smtClean="0"/>
              <a:t>Lessico della Costituzione: 74% </a:t>
            </a:r>
            <a:r>
              <a:rPr lang="it-IT" b="1" dirty="0" err="1" smtClean="0"/>
              <a:t>VdB</a:t>
            </a:r>
            <a:r>
              <a:rPr lang="it-IT" b="1" dirty="0" smtClean="0"/>
              <a:t>; 26% vocaboli non di base.</a:t>
            </a:r>
          </a:p>
          <a:p>
            <a:pPr marL="0" indent="0">
              <a:buNone/>
            </a:pPr>
            <a:r>
              <a:rPr lang="it-IT" dirty="0" smtClean="0"/>
              <a:t>Essendo il lessico di base più frequente del lessico non di base, esso copre il </a:t>
            </a:r>
            <a:r>
              <a:rPr lang="it-IT" b="1" dirty="0" smtClean="0"/>
              <a:t>92, 13 % </a:t>
            </a:r>
            <a:r>
              <a:rPr lang="it-IT" dirty="0" smtClean="0"/>
              <a:t>delle </a:t>
            </a:r>
            <a:r>
              <a:rPr lang="it-IT" b="1" dirty="0" smtClean="0"/>
              <a:t>9369</a:t>
            </a:r>
            <a:r>
              <a:rPr lang="it-IT" dirty="0" smtClean="0"/>
              <a:t> parole del testo. </a:t>
            </a:r>
            <a:r>
              <a:rPr lang="it-IT" b="1" dirty="0" smtClean="0"/>
              <a:t/>
            </a:r>
            <a:br>
              <a:rPr lang="it-IT" b="1" dirty="0" smtClean="0"/>
            </a:br>
            <a:endParaRPr lang="it-IT" b="1" dirty="0" smtClean="0"/>
          </a:p>
          <a:p>
            <a:pPr>
              <a:buNone/>
            </a:pPr>
            <a:r>
              <a:rPr lang="it-IT" dirty="0" smtClean="0"/>
              <a:t>Soltanto </a:t>
            </a:r>
            <a:r>
              <a:rPr lang="it-IT" b="1" dirty="0" smtClean="0"/>
              <a:t>355 </a:t>
            </a:r>
            <a:r>
              <a:rPr lang="it-IT" dirty="0" smtClean="0"/>
              <a:t>lemmi su </a:t>
            </a:r>
            <a:r>
              <a:rPr lang="it-IT" b="1" dirty="0" smtClean="0"/>
              <a:t>1357 </a:t>
            </a:r>
            <a:r>
              <a:rPr lang="it-IT" dirty="0" smtClean="0"/>
              <a:t>sono estranei al vocabolario di base.</a:t>
            </a:r>
          </a:p>
          <a:p>
            <a:pPr marL="0" indent="0">
              <a:buNone/>
            </a:pPr>
            <a:endParaRPr lang="it-IT" b="1" dirty="0"/>
          </a:p>
        </p:txBody>
      </p:sp>
    </p:spTree>
    <p:extLst>
      <p:ext uri="{BB962C8B-B14F-4D97-AF65-F5344CB8AC3E}">
        <p14:creationId xmlns:p14="http://schemas.microsoft.com/office/powerpoint/2010/main" val="9338077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Lunghezza dei periodi</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lstStyle/>
          <a:p>
            <a:r>
              <a:rPr lang="it-IT" i="1" dirty="0" smtClean="0"/>
              <a:t>Principi fondamentali</a:t>
            </a:r>
            <a:r>
              <a:rPr lang="it-IT" dirty="0" smtClean="0"/>
              <a:t>: </a:t>
            </a:r>
            <a:r>
              <a:rPr lang="it-IT" b="1" dirty="0" smtClean="0"/>
              <a:t>19 parole per frase;</a:t>
            </a:r>
            <a:endParaRPr lang="it-IT" b="1" i="1" dirty="0" smtClean="0"/>
          </a:p>
          <a:p>
            <a:r>
              <a:rPr lang="it-IT" i="1" dirty="0" smtClean="0"/>
              <a:t>Diritti e doveri dei cittadini</a:t>
            </a:r>
            <a:r>
              <a:rPr lang="it-IT" dirty="0" smtClean="0"/>
              <a:t>: </a:t>
            </a:r>
            <a:r>
              <a:rPr lang="it-IT" b="1" dirty="0" smtClean="0"/>
              <a:t>19,1 parole per frase</a:t>
            </a:r>
            <a:r>
              <a:rPr lang="it-IT" dirty="0" smtClean="0"/>
              <a:t>;</a:t>
            </a:r>
          </a:p>
          <a:p>
            <a:r>
              <a:rPr lang="it-IT" i="1" dirty="0" smtClean="0"/>
              <a:t>Ordinamento della Repubblica</a:t>
            </a:r>
            <a:r>
              <a:rPr lang="it-IT" dirty="0" smtClean="0"/>
              <a:t>: </a:t>
            </a:r>
            <a:r>
              <a:rPr lang="it-IT" b="1" dirty="0" smtClean="0"/>
              <a:t>19,2 parole per frase</a:t>
            </a:r>
            <a:r>
              <a:rPr lang="it-IT" dirty="0" smtClean="0"/>
              <a:t>;</a:t>
            </a:r>
          </a:p>
          <a:p>
            <a:r>
              <a:rPr lang="it-IT" i="1" dirty="0" smtClean="0"/>
              <a:t>Disposizioni transitorie e finali</a:t>
            </a:r>
            <a:r>
              <a:rPr lang="it-IT" dirty="0" smtClean="0"/>
              <a:t>: </a:t>
            </a:r>
            <a:r>
              <a:rPr lang="it-IT" b="1" dirty="0" smtClean="0"/>
              <a:t>23,3 parole per frase</a:t>
            </a:r>
            <a:r>
              <a:rPr lang="it-IT" dirty="0" smtClean="0"/>
              <a:t>.</a:t>
            </a:r>
          </a:p>
          <a:p>
            <a:pPr marL="0" indent="0">
              <a:buNone/>
            </a:pPr>
            <a:endParaRPr lang="it-IT" dirty="0" smtClean="0"/>
          </a:p>
          <a:p>
            <a:pPr marL="0" indent="0">
              <a:buNone/>
            </a:pPr>
            <a:r>
              <a:rPr lang="it-IT" dirty="0" smtClean="0">
                <a:latin typeface="Times New Roman" panose="02020603050405020304" pitchFamily="18" charset="0"/>
                <a:cs typeface="Times New Roman" panose="02020603050405020304" pitchFamily="18" charset="0"/>
              </a:rPr>
              <a:t>Leggibilità media della Costituzione calcolata secondo l’indice </a:t>
            </a:r>
            <a:r>
              <a:rPr lang="it-IT" dirty="0" err="1" smtClean="0">
                <a:latin typeface="Times New Roman" panose="02020603050405020304" pitchFamily="18" charset="0"/>
                <a:cs typeface="Times New Roman" panose="02020603050405020304" pitchFamily="18" charset="0"/>
              </a:rPr>
              <a:t>Gulpease</a:t>
            </a:r>
            <a:r>
              <a:rPr lang="it-IT" dirty="0" smtClean="0">
                <a:latin typeface="Times New Roman" panose="02020603050405020304" pitchFamily="18" charset="0"/>
                <a:cs typeface="Times New Roman" panose="02020603050405020304" pitchFamily="18" charset="0"/>
              </a:rPr>
              <a:t>: 49,69.</a:t>
            </a:r>
          </a:p>
          <a:p>
            <a:pPr marL="0" indent="0">
              <a:buNone/>
            </a:pPr>
            <a:endParaRPr lang="it-IT" dirty="0" smtClean="0"/>
          </a:p>
          <a:p>
            <a:pPr marL="0" indent="0">
              <a:buNone/>
            </a:pPr>
            <a:endParaRPr lang="it-IT" dirty="0" smtClean="0"/>
          </a:p>
          <a:p>
            <a:endParaRPr lang="it-IT" dirty="0"/>
          </a:p>
        </p:txBody>
      </p:sp>
    </p:spTree>
    <p:extLst>
      <p:ext uri="{BB962C8B-B14F-4D97-AF65-F5344CB8AC3E}">
        <p14:creationId xmlns:p14="http://schemas.microsoft.com/office/powerpoint/2010/main" val="22230430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Sintassi della Costituzione</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77500" lnSpcReduction="20000"/>
          </a:bodyPr>
          <a:lstStyle/>
          <a:p>
            <a:pPr marL="0" indent="0">
              <a:buNone/>
            </a:pPr>
            <a:r>
              <a:rPr lang="it-IT" b="1" dirty="0">
                <a:latin typeface="Times New Roman" panose="02020603050405020304" pitchFamily="18" charset="0"/>
                <a:cs typeface="Times New Roman" pitchFamily="18" charset="0"/>
              </a:rPr>
              <a:t>Preferenza per l’indicativo presente</a:t>
            </a:r>
            <a:r>
              <a:rPr lang="it-IT" dirty="0">
                <a:latin typeface="Times New Roman" panose="02020603050405020304" pitchFamily="18" charset="0"/>
                <a:cs typeface="Times New Roman" panose="02020603050405020304" pitchFamily="18" charset="0"/>
              </a:rPr>
              <a:t>, anche con valore prescrittivo (art. 32: «La Repubblica […] garantisce cure gratuite agli indigenti») o  costitutivo (art. 10: «l’ordinamento giuridico italiano si conforma alle norme del diritto internazionale generalmente riconosciute») Il futuro si trova solo nelle </a:t>
            </a:r>
            <a:r>
              <a:rPr lang="it-IT" i="1" dirty="0">
                <a:latin typeface="Times New Roman" panose="02020603050405020304" pitchFamily="18" charset="0"/>
                <a:cs typeface="Times New Roman" panose="02020603050405020304" pitchFamily="18" charset="0"/>
              </a:rPr>
              <a:t>Disposizioni transitorie e finali.</a:t>
            </a:r>
          </a:p>
          <a:p>
            <a:pPr marL="0" indent="0">
              <a:buNone/>
            </a:pPr>
            <a:r>
              <a:rPr lang="it-IT" b="1" dirty="0">
                <a:latin typeface="Times New Roman" panose="02020603050405020304" pitchFamily="18" charset="0"/>
                <a:cs typeface="Times New Roman" pitchFamily="18" charset="0"/>
              </a:rPr>
              <a:t> Limitato uso del congiuntivo</a:t>
            </a:r>
            <a:r>
              <a:rPr lang="it-IT" dirty="0">
                <a:latin typeface="Times New Roman" panose="02020603050405020304" pitchFamily="18" charset="0"/>
                <a:cs typeface="Times New Roman" panose="02020603050405020304" pitchFamily="18" charset="0"/>
              </a:rPr>
              <a:t>: usato in </a:t>
            </a:r>
            <a:r>
              <a:rPr lang="it-IT" b="1" dirty="0">
                <a:latin typeface="Times New Roman" panose="02020603050405020304" pitchFamily="18" charset="0"/>
                <a:cs typeface="Times New Roman" pitchFamily="18" charset="0"/>
              </a:rPr>
              <a:t>26</a:t>
            </a:r>
            <a:r>
              <a:rPr lang="it-IT" dirty="0">
                <a:latin typeface="Times New Roman" panose="02020603050405020304" pitchFamily="18" charset="0"/>
                <a:cs typeface="Times New Roman" panose="02020603050405020304" pitchFamily="18" charset="0"/>
              </a:rPr>
              <a:t> casi (</a:t>
            </a:r>
            <a:r>
              <a:rPr lang="it-IT" b="1" dirty="0">
                <a:latin typeface="Times New Roman" panose="02020603050405020304" pitchFamily="18" charset="0"/>
                <a:cs typeface="Times New Roman" pitchFamily="18" charset="0"/>
              </a:rPr>
              <a:t>circa un congiuntivo ogni 5 </a:t>
            </a:r>
            <a:r>
              <a:rPr lang="it-IT" b="1" dirty="0" smtClean="0">
                <a:latin typeface="Times New Roman" panose="02020603050405020304" pitchFamily="18" charset="0"/>
                <a:cs typeface="Times New Roman" pitchFamily="18" charset="0"/>
              </a:rPr>
              <a:t>articoli</a:t>
            </a:r>
            <a:r>
              <a:rPr lang="it-IT" dirty="0" smtClean="0">
                <a:latin typeface="Times New Roman" panose="02020603050405020304" pitchFamily="18" charset="0"/>
                <a:cs typeface="Times New Roman" panose="02020603050405020304" pitchFamily="18" charset="0"/>
              </a:rPr>
              <a:t>).</a:t>
            </a:r>
          </a:p>
          <a:p>
            <a:pPr marL="0" indent="0">
              <a:buNone/>
            </a:pPr>
            <a:r>
              <a:rPr lang="it-IT" b="1" dirty="0" smtClean="0">
                <a:latin typeface="Times New Roman" panose="02020603050405020304" pitchFamily="18" charset="0"/>
                <a:cs typeface="Times New Roman" pitchFamily="18" charset="0"/>
              </a:rPr>
              <a:t>Raro </a:t>
            </a:r>
            <a:r>
              <a:rPr lang="it-IT" b="1" dirty="0">
                <a:latin typeface="Times New Roman" panose="02020603050405020304" pitchFamily="18" charset="0"/>
                <a:cs typeface="Times New Roman" pitchFamily="18" charset="0"/>
              </a:rPr>
              <a:t>l’uso del gerundio</a:t>
            </a:r>
            <a:r>
              <a:rPr lang="it-IT" dirty="0">
                <a:latin typeface="Times New Roman" panose="02020603050405020304" pitchFamily="18" charset="0"/>
                <a:cs typeface="Times New Roman" panose="02020603050405020304" pitchFamily="18" charset="0"/>
              </a:rPr>
              <a:t>, molto utilizzato, invece, nel linguaggio legislativo odierno (nella Costituzione</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si incontrano solo </a:t>
            </a:r>
            <a:r>
              <a:rPr lang="it-IT" b="1" dirty="0">
                <a:latin typeface="Times New Roman" panose="02020603050405020304" pitchFamily="18" charset="0"/>
                <a:cs typeface="Times New Roman" pitchFamily="18" charset="0"/>
              </a:rPr>
              <a:t>10 </a:t>
            </a:r>
            <a:r>
              <a:rPr lang="it-IT" b="1" dirty="0" smtClean="0">
                <a:latin typeface="Times New Roman" panose="02020603050405020304" pitchFamily="18" charset="0"/>
                <a:cs typeface="Times New Roman" pitchFamily="18" charset="0"/>
              </a:rPr>
              <a:t>gerundi</a:t>
            </a:r>
            <a:r>
              <a:rPr lang="it-IT" dirty="0" smtClean="0">
                <a:latin typeface="Times New Roman" panose="02020603050405020304" pitchFamily="18" charset="0"/>
                <a:cs typeface="Times New Roman" panose="02020603050405020304" pitchFamily="18" charset="0"/>
              </a:rPr>
              <a:t>).</a:t>
            </a:r>
          </a:p>
          <a:p>
            <a:pPr marL="0" indent="0">
              <a:buNone/>
            </a:pPr>
            <a:r>
              <a:rPr lang="it-IT" dirty="0" smtClean="0">
                <a:latin typeface="Times New Roman" panose="02020603050405020304" pitchFamily="18" charset="0"/>
                <a:cs typeface="Times New Roman" panose="02020603050405020304" pitchFamily="18" charset="0"/>
              </a:rPr>
              <a:t>La </a:t>
            </a:r>
            <a:r>
              <a:rPr lang="it-IT" dirty="0">
                <a:latin typeface="Times New Roman" panose="02020603050405020304" pitchFamily="18" charset="0"/>
                <a:cs typeface="Times New Roman" panose="02020603050405020304" pitchFamily="18" charset="0"/>
              </a:rPr>
              <a:t>subordinazione, </a:t>
            </a:r>
            <a:r>
              <a:rPr lang="it-IT" dirty="0" smtClean="0">
                <a:latin typeface="Times New Roman" panose="02020603050405020304" pitchFamily="18" charset="0"/>
                <a:cs typeface="Times New Roman" panose="02020603050405020304" pitchFamily="18" charset="0"/>
              </a:rPr>
              <a:t>poco presente, </a:t>
            </a:r>
            <a:r>
              <a:rPr lang="it-IT" dirty="0">
                <a:latin typeface="Times New Roman" panose="02020603050405020304" pitchFamily="18" charset="0"/>
                <a:cs typeface="Times New Roman" panose="02020603050405020304" pitchFamily="18" charset="0"/>
              </a:rPr>
              <a:t>si realizza, quindi, soprattutto </a:t>
            </a:r>
            <a:r>
              <a:rPr lang="it-IT" b="1" dirty="0">
                <a:latin typeface="Times New Roman" panose="02020603050405020304" pitchFamily="18" charset="0"/>
                <a:cs typeface="Times New Roman" panose="02020603050405020304" pitchFamily="18" charset="0"/>
              </a:rPr>
              <a:t>attraverso proposizioni esplicite.</a:t>
            </a:r>
          </a:p>
          <a:p>
            <a:pPr marL="0" indent="0">
              <a:buNone/>
            </a:pPr>
            <a:r>
              <a:rPr lang="it-IT" b="1" dirty="0" smtClean="0">
                <a:latin typeface="Times New Roman" panose="02020603050405020304" pitchFamily="18" charset="0"/>
                <a:cs typeface="Times New Roman" pitchFamily="18" charset="0"/>
              </a:rPr>
              <a:t>Solo in pochi casi (7) la proposizione secondaria precede la principale: (artt. 21, 63, 74, 77, 85, 98, 136). </a:t>
            </a:r>
            <a:r>
              <a:rPr lang="it-IT" dirty="0" smtClean="0">
                <a:latin typeface="Times New Roman" pitchFamily="18" charset="0"/>
                <a:cs typeface="Times New Roman" pitchFamily="18" charset="0"/>
              </a:rPr>
              <a:t>Le proposizioni sono in questi casi introdotte da </a:t>
            </a:r>
            <a:r>
              <a:rPr lang="it-IT" i="1" dirty="0" smtClean="0">
                <a:latin typeface="Times New Roman" pitchFamily="18" charset="0"/>
                <a:cs typeface="Times New Roman" pitchFamily="18" charset="0"/>
              </a:rPr>
              <a:t>se </a:t>
            </a:r>
            <a:r>
              <a:rPr lang="it-IT" dirty="0" smtClean="0">
                <a:latin typeface="Times New Roman" pitchFamily="18" charset="0"/>
                <a:cs typeface="Times New Roman" pitchFamily="18" charset="0"/>
              </a:rPr>
              <a:t>o </a:t>
            </a:r>
            <a:r>
              <a:rPr lang="it-IT" i="1" dirty="0" smtClean="0">
                <a:latin typeface="Times New Roman" pitchFamily="18" charset="0"/>
                <a:cs typeface="Times New Roman" pitchFamily="18" charset="0"/>
              </a:rPr>
              <a:t>quando </a:t>
            </a:r>
            <a:r>
              <a:rPr lang="it-IT" dirty="0" smtClean="0">
                <a:latin typeface="Times New Roman" pitchFamily="18" charset="0"/>
                <a:cs typeface="Times New Roman" pitchFamily="18" charset="0"/>
              </a:rPr>
              <a:t>(per es. all’art 136: «</a:t>
            </a:r>
            <a:r>
              <a:rPr lang="it-IT" b="1" dirty="0" smtClean="0">
                <a:latin typeface="Times New Roman" pitchFamily="18" charset="0"/>
                <a:cs typeface="Times New Roman" pitchFamily="18" charset="0"/>
              </a:rPr>
              <a:t>Quando</a:t>
            </a:r>
            <a:r>
              <a:rPr lang="it-IT" dirty="0" smtClean="0">
                <a:latin typeface="Times New Roman" pitchFamily="18" charset="0"/>
                <a:cs typeface="Times New Roman" pitchFamily="18" charset="0"/>
              </a:rPr>
              <a:t> la Corte </a:t>
            </a:r>
            <a:r>
              <a:rPr lang="it-IT" b="1" dirty="0" smtClean="0">
                <a:latin typeface="Times New Roman" pitchFamily="18" charset="0"/>
                <a:cs typeface="Times New Roman" pitchFamily="18" charset="0"/>
              </a:rPr>
              <a:t>dichiara</a:t>
            </a:r>
            <a:r>
              <a:rPr lang="it-IT" dirty="0" smtClean="0">
                <a:latin typeface="Times New Roman" pitchFamily="18" charset="0"/>
                <a:cs typeface="Times New Roman" pitchFamily="18" charset="0"/>
              </a:rPr>
              <a:t> l’illegittimità costituzionale di una norma di legge o di un atto avente forza di legge, la norma cessa di avere efficacia dal giorno successivo alla pubblicazione della decisione»). </a:t>
            </a:r>
          </a:p>
          <a:p>
            <a:pPr marL="0" indent="0">
              <a:buNone/>
            </a:pPr>
            <a:r>
              <a:rPr lang="it-IT" b="1" dirty="0" smtClean="0">
                <a:latin typeface="Times New Roman" pitchFamily="18" charset="0"/>
                <a:cs typeface="Times New Roman" pitchFamily="18" charset="0"/>
              </a:rPr>
              <a:t>11</a:t>
            </a:r>
            <a:r>
              <a:rPr lang="it-IT" dirty="0" smtClean="0">
                <a:latin typeface="Times New Roman" pitchFamily="18" charset="0"/>
                <a:cs typeface="Times New Roman" pitchFamily="18" charset="0"/>
              </a:rPr>
              <a:t> articoli iniziano con </a:t>
            </a:r>
            <a:r>
              <a:rPr lang="it-IT" i="1" dirty="0" smtClean="0">
                <a:latin typeface="Times New Roman" pitchFamily="18" charset="0"/>
                <a:cs typeface="Times New Roman" pitchFamily="18" charset="0"/>
              </a:rPr>
              <a:t>la Repubblica</a:t>
            </a:r>
            <a:r>
              <a:rPr lang="it-IT" dirty="0" smtClean="0">
                <a:latin typeface="Times New Roman" pitchFamily="18" charset="0"/>
                <a:cs typeface="Times New Roman" pitchFamily="18" charset="0"/>
              </a:rPr>
              <a:t>;</a:t>
            </a:r>
            <a:r>
              <a:rPr lang="it-IT" dirty="0">
                <a:latin typeface="Times New Roman" pitchFamily="18" charset="0"/>
                <a:cs typeface="Times New Roman" pitchFamily="18" charset="0"/>
              </a:rPr>
              <a:t> </a:t>
            </a:r>
            <a:r>
              <a:rPr lang="it-IT" b="1" dirty="0" smtClean="0">
                <a:latin typeface="Times New Roman" pitchFamily="18" charset="0"/>
                <a:cs typeface="Times New Roman" pitchFamily="18" charset="0"/>
              </a:rPr>
              <a:t>11 </a:t>
            </a:r>
            <a:r>
              <a:rPr lang="it-IT" dirty="0" smtClean="0">
                <a:latin typeface="Times New Roman" pitchFamily="18" charset="0"/>
                <a:cs typeface="Times New Roman" pitchFamily="18" charset="0"/>
              </a:rPr>
              <a:t> cominciano con  </a:t>
            </a:r>
            <a:r>
              <a:rPr lang="it-IT" i="1" dirty="0" smtClean="0">
                <a:latin typeface="Times New Roman" pitchFamily="18" charset="0"/>
                <a:cs typeface="Times New Roman" pitchFamily="18" charset="0"/>
              </a:rPr>
              <a:t>tutti</a:t>
            </a:r>
            <a:r>
              <a:rPr lang="it-IT" dirty="0" smtClean="0">
                <a:latin typeface="Times New Roman" pitchFamily="18" charset="0"/>
                <a:cs typeface="Times New Roman" pitchFamily="18" charset="0"/>
              </a:rPr>
              <a:t> e </a:t>
            </a:r>
            <a:r>
              <a:rPr lang="it-IT" b="1" dirty="0">
                <a:latin typeface="Times New Roman" pitchFamily="18" charset="0"/>
                <a:cs typeface="Times New Roman" pitchFamily="18" charset="0"/>
              </a:rPr>
              <a:t>3</a:t>
            </a:r>
            <a:r>
              <a:rPr lang="it-IT" dirty="0" smtClean="0">
                <a:latin typeface="Times New Roman" pitchFamily="18" charset="0"/>
                <a:cs typeface="Times New Roman" pitchFamily="18" charset="0"/>
              </a:rPr>
              <a:t> con </a:t>
            </a:r>
            <a:r>
              <a:rPr lang="it-IT" i="1" dirty="0" smtClean="0">
                <a:latin typeface="Times New Roman" pitchFamily="18" charset="0"/>
                <a:cs typeface="Times New Roman" pitchFamily="18" charset="0"/>
              </a:rPr>
              <a:t>nessuno</a:t>
            </a:r>
            <a:r>
              <a:rPr lang="it-IT" dirty="0" smtClean="0">
                <a:latin typeface="Times New Roman" panose="02020603050405020304" pitchFamily="18" charset="0"/>
                <a:cs typeface="Times New Roman" panose="02020603050405020304" pitchFamily="18" charset="0"/>
              </a:rPr>
              <a:t> .</a:t>
            </a:r>
          </a:p>
          <a:p>
            <a:endParaRPr lang="it-IT" b="1" dirty="0" smtClean="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Eguali senza distinzione di lingua</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85000" lnSpcReduction="20000"/>
          </a:bodyPr>
          <a:lstStyle/>
          <a:p>
            <a:pPr marL="0" indent="0" algn="just">
              <a:buNone/>
            </a:pPr>
            <a:r>
              <a:rPr lang="it-IT" smtClean="0">
                <a:latin typeface="Times New Roman" panose="02020603050405020304" pitchFamily="18" charset="0"/>
                <a:cs typeface="Times New Roman" panose="02020603050405020304" pitchFamily="18" charset="0"/>
              </a:rPr>
              <a:t>                                     </a:t>
            </a:r>
            <a:r>
              <a:rPr lang="it-IT" i="1" smtClean="0">
                <a:latin typeface="Times New Roman" panose="02020603050405020304" pitchFamily="18" charset="0"/>
                <a:cs typeface="Times New Roman" panose="02020603050405020304" pitchFamily="18" charset="0"/>
              </a:rPr>
              <a:t> </a:t>
            </a:r>
            <a:r>
              <a:rPr lang="it-IT" i="1" smtClean="0">
                <a:latin typeface="Times New Roman" panose="02020603050405020304" pitchFamily="18" charset="0"/>
                <a:cs typeface="Times New Roman" panose="02020603050405020304" pitchFamily="18" charset="0"/>
              </a:rPr>
              <a:t>              Costituzione </a:t>
            </a:r>
            <a:r>
              <a:rPr lang="it-IT" dirty="0" smtClean="0">
                <a:latin typeface="Times New Roman" panose="02020603050405020304" pitchFamily="18" charset="0"/>
                <a:cs typeface="Times New Roman" panose="02020603050405020304" pitchFamily="18" charset="0"/>
              </a:rPr>
              <a:t>(1948)</a:t>
            </a:r>
            <a:endParaRPr lang="it-IT" dirty="0">
              <a:latin typeface="Times New Roman" panose="02020603050405020304" pitchFamily="18" charset="0"/>
              <a:cs typeface="Times New Roman" panose="02020603050405020304" pitchFamily="18" charset="0"/>
            </a:endParaRPr>
          </a:p>
          <a:p>
            <a:pPr marL="0" indent="0" algn="ctr">
              <a:buNone/>
            </a:pPr>
            <a:r>
              <a:rPr lang="it-IT" sz="2200" b="1" dirty="0" smtClean="0">
                <a:latin typeface="Times New Roman" panose="02020603050405020304" pitchFamily="18" charset="0"/>
                <a:cs typeface="Times New Roman" panose="02020603050405020304" pitchFamily="18" charset="0"/>
              </a:rPr>
              <a:t>Art. </a:t>
            </a:r>
            <a:r>
              <a:rPr lang="it-IT" sz="2200" b="1" dirty="0">
                <a:latin typeface="Times New Roman" panose="02020603050405020304" pitchFamily="18" charset="0"/>
                <a:cs typeface="Times New Roman" panose="02020603050405020304" pitchFamily="18" charset="0"/>
              </a:rPr>
              <a:t>3</a:t>
            </a:r>
          </a:p>
          <a:p>
            <a:pPr marL="0" indent="0">
              <a:buNone/>
            </a:pPr>
            <a:r>
              <a:rPr lang="it-IT" sz="2200" b="1" dirty="0" smtClean="0">
                <a:latin typeface="Times New Roman" panose="02020603050405020304" pitchFamily="18" charset="0"/>
                <a:cs typeface="Times New Roman" panose="02020603050405020304" pitchFamily="18" charset="0"/>
              </a:rPr>
              <a:t>Tutti </a:t>
            </a:r>
            <a:r>
              <a:rPr lang="it-IT" sz="2200" b="1" dirty="0">
                <a:latin typeface="Times New Roman" panose="02020603050405020304" pitchFamily="18" charset="0"/>
                <a:cs typeface="Times New Roman" panose="02020603050405020304" pitchFamily="18" charset="0"/>
              </a:rPr>
              <a:t>i cittadini hanno pari dignità sociale </a:t>
            </a:r>
            <a:r>
              <a:rPr lang="it-IT" sz="2200" b="1" dirty="0" smtClean="0">
                <a:latin typeface="Times New Roman" panose="02020603050405020304" pitchFamily="18" charset="0"/>
                <a:cs typeface="Times New Roman" panose="02020603050405020304" pitchFamily="18" charset="0"/>
              </a:rPr>
              <a:t>e </a:t>
            </a:r>
            <a:r>
              <a:rPr lang="it-IT" sz="2200" b="1" dirty="0">
                <a:latin typeface="Times New Roman" panose="02020603050405020304" pitchFamily="18" charset="0"/>
                <a:cs typeface="Times New Roman" panose="02020603050405020304" pitchFamily="18" charset="0"/>
              </a:rPr>
              <a:t>sono eguali davanti alla legge</a:t>
            </a:r>
            <a:r>
              <a:rPr lang="it-IT" sz="2200" dirty="0">
                <a:latin typeface="Times New Roman" panose="02020603050405020304" pitchFamily="18" charset="0"/>
                <a:cs typeface="Times New Roman" panose="02020603050405020304" pitchFamily="18" charset="0"/>
              </a:rPr>
              <a:t>, </a:t>
            </a:r>
            <a:r>
              <a:rPr lang="it-IT" sz="2200" b="1" dirty="0">
                <a:latin typeface="Times New Roman" panose="02020603050405020304" pitchFamily="18" charset="0"/>
                <a:cs typeface="Times New Roman" panose="02020603050405020304" pitchFamily="18" charset="0"/>
              </a:rPr>
              <a:t>senza distinzione</a:t>
            </a:r>
            <a:r>
              <a:rPr lang="it-IT" sz="2200" dirty="0">
                <a:latin typeface="Times New Roman" panose="02020603050405020304" pitchFamily="18" charset="0"/>
                <a:cs typeface="Times New Roman" panose="02020603050405020304" pitchFamily="18" charset="0"/>
              </a:rPr>
              <a:t> di </a:t>
            </a:r>
            <a:r>
              <a:rPr lang="it-IT" sz="2200" dirty="0" smtClean="0">
                <a:latin typeface="Times New Roman" panose="02020603050405020304" pitchFamily="18" charset="0"/>
                <a:cs typeface="Times New Roman" panose="02020603050405020304" pitchFamily="18" charset="0"/>
              </a:rPr>
              <a:t>sesso, </a:t>
            </a:r>
            <a:r>
              <a:rPr lang="it-IT" sz="2200" dirty="0">
                <a:latin typeface="Times New Roman" panose="02020603050405020304" pitchFamily="18" charset="0"/>
                <a:cs typeface="Times New Roman" panose="02020603050405020304" pitchFamily="18" charset="0"/>
              </a:rPr>
              <a:t>di razza, </a:t>
            </a:r>
            <a:r>
              <a:rPr lang="it-IT" sz="2200" b="1" dirty="0">
                <a:latin typeface="Times New Roman" panose="02020603050405020304" pitchFamily="18" charset="0"/>
                <a:cs typeface="Times New Roman" panose="02020603050405020304" pitchFamily="18" charset="0"/>
              </a:rPr>
              <a:t>di</a:t>
            </a:r>
            <a:r>
              <a:rPr lang="it-IT" sz="2200" dirty="0">
                <a:latin typeface="Times New Roman" panose="02020603050405020304" pitchFamily="18" charset="0"/>
                <a:cs typeface="Times New Roman" panose="02020603050405020304" pitchFamily="18" charset="0"/>
              </a:rPr>
              <a:t> </a:t>
            </a:r>
            <a:r>
              <a:rPr lang="it-IT" sz="2200" b="1" dirty="0">
                <a:latin typeface="Times New Roman" panose="02020603050405020304" pitchFamily="18" charset="0"/>
                <a:cs typeface="Times New Roman" panose="02020603050405020304" pitchFamily="18" charset="0"/>
              </a:rPr>
              <a:t>lingua</a:t>
            </a:r>
            <a:r>
              <a:rPr lang="it-IT" sz="2200" dirty="0">
                <a:latin typeface="Times New Roman" panose="02020603050405020304" pitchFamily="18" charset="0"/>
                <a:cs typeface="Times New Roman" panose="02020603050405020304" pitchFamily="18" charset="0"/>
              </a:rPr>
              <a:t> [cfr. art. 6], di </a:t>
            </a:r>
            <a:r>
              <a:rPr lang="it-IT" sz="2200" dirty="0" smtClean="0">
                <a:latin typeface="Times New Roman" panose="02020603050405020304" pitchFamily="18" charset="0"/>
                <a:cs typeface="Times New Roman" panose="02020603050405020304" pitchFamily="18" charset="0"/>
              </a:rPr>
              <a:t>religione], </a:t>
            </a:r>
            <a:r>
              <a:rPr lang="it-IT" sz="2200" dirty="0">
                <a:latin typeface="Times New Roman" panose="02020603050405020304" pitchFamily="18" charset="0"/>
                <a:cs typeface="Times New Roman" panose="02020603050405020304" pitchFamily="18" charset="0"/>
              </a:rPr>
              <a:t>di opinioni </a:t>
            </a:r>
            <a:r>
              <a:rPr lang="it-IT" sz="2200" dirty="0" smtClean="0">
                <a:latin typeface="Times New Roman" panose="02020603050405020304" pitchFamily="18" charset="0"/>
                <a:cs typeface="Times New Roman" panose="02020603050405020304" pitchFamily="18" charset="0"/>
              </a:rPr>
              <a:t>politiche, </a:t>
            </a:r>
            <a:r>
              <a:rPr lang="it-IT" sz="2200" dirty="0">
                <a:latin typeface="Times New Roman" panose="02020603050405020304" pitchFamily="18" charset="0"/>
                <a:cs typeface="Times New Roman" panose="02020603050405020304" pitchFamily="18" charset="0"/>
              </a:rPr>
              <a:t>di condizioni personali e sociali.</a:t>
            </a:r>
          </a:p>
          <a:p>
            <a:pPr marL="0" indent="0">
              <a:buNone/>
            </a:pPr>
            <a:r>
              <a:rPr lang="it-IT" sz="2200" dirty="0" smtClean="0">
                <a:latin typeface="Times New Roman" panose="02020603050405020304" pitchFamily="18" charset="0"/>
                <a:cs typeface="Times New Roman" panose="02020603050405020304" pitchFamily="18" charset="0"/>
              </a:rPr>
              <a:t>È compito </a:t>
            </a:r>
            <a:r>
              <a:rPr lang="it-IT" sz="2200" dirty="0">
                <a:latin typeface="Times New Roman" panose="02020603050405020304" pitchFamily="18" charset="0"/>
                <a:cs typeface="Times New Roman" panose="02020603050405020304" pitchFamily="18" charset="0"/>
              </a:rPr>
              <a:t>della Repubblica rimuovere gli ostacoli di ordine economico e sociale, che, limitando di fatto la libertà e l'eguaglianza dei cittadini, impediscono il pieno sviluppo della persona umana e l'effettiva partecipazione di tutti i lavoratori all'organizzazione politica, economica e sociale del Paese.</a:t>
            </a:r>
          </a:p>
          <a:p>
            <a:pPr marL="0" indent="0">
              <a:buNone/>
            </a:pPr>
            <a:r>
              <a:rPr lang="it-IT" sz="2200" b="1" dirty="0">
                <a:latin typeface="Times New Roman" panose="02020603050405020304" pitchFamily="18" charset="0"/>
                <a:cs typeface="Times New Roman" panose="02020603050405020304" pitchFamily="18" charset="0"/>
              </a:rPr>
              <a:t>G.I.S.C.E.L.</a:t>
            </a:r>
            <a:r>
              <a:rPr lang="it-IT" sz="2200" dirty="0">
                <a:latin typeface="Times New Roman" panose="02020603050405020304" pitchFamily="18" charset="0"/>
                <a:cs typeface="Times New Roman" panose="02020603050405020304" pitchFamily="18" charset="0"/>
              </a:rPr>
              <a:t> </a:t>
            </a:r>
            <a:r>
              <a:rPr lang="it-IT" sz="2200" dirty="0" smtClean="0">
                <a:latin typeface="Times New Roman" panose="02020603050405020304" pitchFamily="18" charset="0"/>
                <a:cs typeface="Times New Roman" panose="02020603050405020304" pitchFamily="18" charset="0"/>
              </a:rPr>
              <a:t>(Gruppo </a:t>
            </a:r>
            <a:r>
              <a:rPr lang="it-IT" sz="2200" dirty="0">
                <a:latin typeface="Times New Roman" panose="02020603050405020304" pitchFamily="18" charset="0"/>
                <a:cs typeface="Times New Roman" panose="02020603050405020304" pitchFamily="18" charset="0"/>
              </a:rPr>
              <a:t>di Intervento e Studio nel Campo dell'Educazione </a:t>
            </a:r>
            <a:r>
              <a:rPr lang="it-IT" sz="2200" dirty="0" smtClean="0">
                <a:latin typeface="Times New Roman" panose="02020603050405020304" pitchFamily="18" charset="0"/>
                <a:cs typeface="Times New Roman" panose="02020603050405020304" pitchFamily="18" charset="0"/>
              </a:rPr>
              <a:t>Linguistica)</a:t>
            </a:r>
          </a:p>
          <a:p>
            <a:pPr marL="0" indent="0">
              <a:buNone/>
            </a:pPr>
            <a:r>
              <a:rPr lang="it-IT" sz="2200" i="1" dirty="0" smtClean="0">
                <a:latin typeface="Times New Roman" panose="02020603050405020304" pitchFamily="18" charset="0"/>
                <a:cs typeface="Times New Roman" panose="02020603050405020304" pitchFamily="18" charset="0"/>
              </a:rPr>
              <a:t>Dieci </a:t>
            </a:r>
            <a:r>
              <a:rPr lang="it-IT" sz="2200" i="1" dirty="0">
                <a:latin typeface="Times New Roman" panose="02020603050405020304" pitchFamily="18" charset="0"/>
                <a:cs typeface="Times New Roman" panose="02020603050405020304" pitchFamily="18" charset="0"/>
              </a:rPr>
              <a:t>tesi per l'educazione linguistica </a:t>
            </a:r>
            <a:r>
              <a:rPr lang="it-IT" sz="2200" i="1" dirty="0" smtClean="0">
                <a:latin typeface="Times New Roman" panose="02020603050405020304" pitchFamily="18" charset="0"/>
                <a:cs typeface="Times New Roman" panose="02020603050405020304" pitchFamily="18" charset="0"/>
              </a:rPr>
              <a:t>democratica </a:t>
            </a:r>
            <a:r>
              <a:rPr lang="it-IT" sz="2200" dirty="0" smtClean="0">
                <a:latin typeface="Times New Roman" panose="02020603050405020304" pitchFamily="18" charset="0"/>
                <a:cs typeface="Times New Roman" panose="02020603050405020304" pitchFamily="18" charset="0"/>
              </a:rPr>
              <a:t>(26 aprile 1975)</a:t>
            </a:r>
          </a:p>
          <a:p>
            <a:pPr marL="0" indent="0">
              <a:buNone/>
            </a:pPr>
            <a:r>
              <a:rPr lang="it-IT" sz="2200" dirty="0">
                <a:latin typeface="Times New Roman" panose="02020603050405020304" pitchFamily="18" charset="0"/>
                <a:cs typeface="Times New Roman" panose="02020603050405020304" pitchFamily="18" charset="0"/>
              </a:rPr>
              <a:t>IV. I diritti linguistici nella </a:t>
            </a:r>
            <a:r>
              <a:rPr lang="it-IT" sz="2200" dirty="0" smtClean="0">
                <a:latin typeface="Times New Roman" panose="02020603050405020304" pitchFamily="18" charset="0"/>
                <a:cs typeface="Times New Roman" panose="02020603050405020304" pitchFamily="18" charset="0"/>
              </a:rPr>
              <a:t>Costituzione</a:t>
            </a:r>
          </a:p>
          <a:p>
            <a:pPr marL="0" indent="0">
              <a:buNone/>
            </a:pPr>
            <a:r>
              <a:rPr lang="it-IT" sz="2200" b="1" dirty="0" smtClean="0">
                <a:latin typeface="Times New Roman" panose="02020603050405020304" pitchFamily="18" charset="0"/>
                <a:cs typeface="Times New Roman" panose="02020603050405020304" pitchFamily="18" charset="0"/>
              </a:rPr>
              <a:t>La </a:t>
            </a:r>
            <a:r>
              <a:rPr lang="it-IT" sz="2200" b="1" dirty="0">
                <a:latin typeface="Times New Roman" panose="02020603050405020304" pitchFamily="18" charset="0"/>
                <a:cs typeface="Times New Roman" panose="02020603050405020304" pitchFamily="18" charset="0"/>
              </a:rPr>
              <a:t>pedagogia linguistica efficace è democratica </a:t>
            </a:r>
            <a:r>
              <a:rPr lang="it-IT" sz="2200" dirty="0">
                <a:latin typeface="Times New Roman" panose="02020603050405020304" pitchFamily="18" charset="0"/>
                <a:cs typeface="Times New Roman" panose="02020603050405020304" pitchFamily="18" charset="0"/>
              </a:rPr>
              <a:t>(le due cose non sono necessariamente coincidenti) </a:t>
            </a:r>
            <a:r>
              <a:rPr lang="it-IT" sz="2200" b="1" dirty="0">
                <a:latin typeface="Times New Roman" panose="02020603050405020304" pitchFamily="18" charset="0"/>
                <a:cs typeface="Times New Roman" panose="02020603050405020304" pitchFamily="18" charset="0"/>
              </a:rPr>
              <a:t>se e solo se accoglie e realizza i principi linguistici esposti in testi come, ad esempio, l'articolo 3 della Costituzione italiana, che riconosce l’eguaglianza di tutti i cittadini «senza distinzioni di lingua» e propone tale eguaglianza, rimuovendo gli ostacoli che vi si frappongono, come traguardo dell'azione della «Repubblica</a:t>
            </a:r>
            <a:r>
              <a:rPr lang="it-IT" sz="2200" b="1" dirty="0" smtClean="0">
                <a:latin typeface="Times New Roman" panose="02020603050405020304" pitchFamily="18" charset="0"/>
                <a:cs typeface="Times New Roman" panose="02020603050405020304" pitchFamily="18" charset="0"/>
              </a:rPr>
              <a:t>».</a:t>
            </a:r>
            <a:endParaRPr lang="it-IT"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60343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Leggibilità e comprensibilità</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284409" y="1954414"/>
            <a:ext cx="10515600" cy="4351338"/>
          </a:xfrm>
        </p:spPr>
        <p:txBody>
          <a:bodyPr>
            <a:normAutofit fontScale="92500" lnSpcReduction="10000"/>
          </a:bodyPr>
          <a:lstStyle/>
          <a:p>
            <a:pPr marL="0" indent="0">
              <a:buNone/>
            </a:pPr>
            <a:r>
              <a:rPr lang="it-IT" b="1" dirty="0" smtClean="0">
                <a:latin typeface="Times New Roman" panose="02020603050405020304" pitchFamily="18" charset="0"/>
                <a:cs typeface="Times New Roman" panose="02020603050405020304" pitchFamily="18" charset="0"/>
              </a:rPr>
              <a:t>Indice di leggibilità (IL) 40</a:t>
            </a:r>
            <a:r>
              <a:rPr lang="it-IT" dirty="0" smtClean="0">
                <a:latin typeface="Times New Roman" panose="02020603050405020304" pitchFamily="18" charset="0"/>
                <a:cs typeface="Times New Roman" panose="02020603050405020304" pitchFamily="18" charset="0"/>
              </a:rPr>
              <a:t>: facile per persone di istruzione medio-superiore;</a:t>
            </a:r>
          </a:p>
          <a:p>
            <a:pPr marL="0" indent="0">
              <a:buNone/>
            </a:pPr>
            <a:r>
              <a:rPr lang="it-IT" b="1" dirty="0" smtClean="0">
                <a:latin typeface="Times New Roman" panose="02020603050405020304" pitchFamily="18" charset="0"/>
                <a:cs typeface="Times New Roman" panose="02020603050405020304" pitchFamily="18" charset="0"/>
              </a:rPr>
              <a:t>IL 60</a:t>
            </a:r>
            <a:r>
              <a:rPr lang="it-IT" dirty="0" smtClean="0">
                <a:latin typeface="Times New Roman" panose="02020603050405020304" pitchFamily="18" charset="0"/>
                <a:cs typeface="Times New Roman" panose="02020603050405020304" pitchFamily="18" charset="0"/>
              </a:rPr>
              <a:t>: facile per persone di istruzione medio-inferiore;</a:t>
            </a:r>
          </a:p>
          <a:p>
            <a:pPr marL="0" indent="0">
              <a:buNone/>
            </a:pPr>
            <a:r>
              <a:rPr lang="it-IT" b="1" dirty="0" smtClean="0">
                <a:latin typeface="Times New Roman" panose="02020603050405020304" pitchFamily="18" charset="0"/>
                <a:cs typeface="Times New Roman" panose="02020603050405020304" pitchFamily="18" charset="0"/>
              </a:rPr>
              <a:t>IL 80: </a:t>
            </a:r>
            <a:r>
              <a:rPr lang="it-IT" dirty="0" smtClean="0">
                <a:latin typeface="Times New Roman" panose="02020603050405020304" pitchFamily="18" charset="0"/>
                <a:cs typeface="Times New Roman" panose="02020603050405020304" pitchFamily="18" charset="0"/>
              </a:rPr>
              <a:t>facile per persone con sola licenza elementare.</a:t>
            </a:r>
          </a:p>
          <a:p>
            <a:pPr marL="0" indent="0">
              <a:buNone/>
            </a:pPr>
            <a:endParaRPr lang="it-IT" i="1" dirty="0" smtClean="0">
              <a:latin typeface="Times New Roman" panose="02020603050405020304" pitchFamily="18" charset="0"/>
              <a:cs typeface="Times New Roman" panose="02020603050405020304" pitchFamily="18" charset="0"/>
            </a:endParaRPr>
          </a:p>
          <a:p>
            <a:pPr marL="0" indent="0">
              <a:buNone/>
            </a:pPr>
            <a:r>
              <a:rPr lang="it-IT" i="1" dirty="0" smtClean="0">
                <a:latin typeface="Times New Roman" panose="02020603050405020304" pitchFamily="18" charset="0"/>
                <a:cs typeface="Times New Roman" panose="02020603050405020304" pitchFamily="18" charset="0"/>
              </a:rPr>
              <a:t>Costituzione: </a:t>
            </a:r>
            <a:r>
              <a:rPr lang="it-IT" dirty="0" smtClean="0">
                <a:latin typeface="Times New Roman" panose="02020603050405020304" pitchFamily="18" charset="0"/>
                <a:cs typeface="Times New Roman" panose="02020603050405020304" pitchFamily="18" charset="0"/>
              </a:rPr>
              <a:t>1951 </a:t>
            </a:r>
            <a:r>
              <a:rPr lang="it-IT" b="1" dirty="0" smtClean="0">
                <a:latin typeface="Times New Roman" panose="02020603050405020304" pitchFamily="18" charset="0"/>
                <a:cs typeface="Times New Roman" panose="02020603050405020304" pitchFamily="18" charset="0"/>
              </a:rPr>
              <a:t>facile per il 4,4% della popolazione</a:t>
            </a:r>
            <a:r>
              <a:rPr lang="it-IT" dirty="0" smtClean="0">
                <a:latin typeface="Times New Roman" panose="02020603050405020304" pitchFamily="18" charset="0"/>
                <a:cs typeface="Times New Roman" panose="02020603050405020304" pitchFamily="18" charset="0"/>
              </a:rPr>
              <a:t>;</a:t>
            </a:r>
          </a:p>
          <a:p>
            <a:pPr marL="0" indent="0">
              <a:buNone/>
            </a:pP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oggi facile per il 33,4 % della popolazione</a:t>
            </a:r>
            <a:r>
              <a:rPr lang="it-IT" dirty="0" smtClean="0">
                <a:latin typeface="Times New Roman" panose="02020603050405020304" pitchFamily="18" charset="0"/>
                <a:cs typeface="Times New Roman" panose="02020603050405020304" pitchFamily="18" charset="0"/>
              </a:rPr>
              <a:t>.</a:t>
            </a:r>
          </a:p>
          <a:p>
            <a:pPr marL="0" indent="0">
              <a:buNone/>
            </a:pPr>
            <a:r>
              <a:rPr lang="it-IT" b="1" dirty="0" smtClean="0">
                <a:latin typeface="Times New Roman" panose="02020603050405020304" pitchFamily="18" charset="0"/>
                <a:cs typeface="Times New Roman" panose="02020603050405020304" pitchFamily="18" charset="0"/>
              </a:rPr>
              <a:t>Grazie a una lettura «assistita» la Costituzione può raggiungere oggi il 90% della popolazione</a:t>
            </a:r>
            <a:r>
              <a:rPr lang="it-IT" dirty="0" smtClean="0">
                <a:latin typeface="Times New Roman" panose="02020603050405020304" pitchFamily="18" charset="0"/>
                <a:cs typeface="Times New Roman" panose="02020603050405020304" pitchFamily="18" charset="0"/>
              </a:rPr>
              <a:t>.</a:t>
            </a:r>
          </a:p>
          <a:p>
            <a:pPr marL="0" indent="0">
              <a:buNone/>
            </a:pPr>
            <a:r>
              <a:rPr lang="it-IT" dirty="0" smtClean="0"/>
              <a:t>                          </a:t>
            </a:r>
          </a:p>
          <a:p>
            <a:pPr marL="0" indent="0">
              <a:buNone/>
            </a:pPr>
            <a:endParaRPr lang="it-IT" dirty="0"/>
          </a:p>
        </p:txBody>
      </p:sp>
    </p:spTree>
    <p:extLst>
      <p:ext uri="{BB962C8B-B14F-4D97-AF65-F5344CB8AC3E}">
        <p14:creationId xmlns:p14="http://schemas.microsoft.com/office/powerpoint/2010/main" val="2375441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1530" y="0"/>
            <a:ext cx="10515600" cy="1325563"/>
          </a:xfrm>
        </p:spPr>
        <p:txBody>
          <a:bodyPr/>
          <a:lstStyle/>
          <a:p>
            <a:pPr algn="ctr"/>
            <a:r>
              <a:rPr lang="it-IT" dirty="0" smtClean="0">
                <a:latin typeface="Times New Roman" pitchFamily="18" charset="0"/>
                <a:cs typeface="Times New Roman" pitchFamily="18" charset="0"/>
              </a:rPr>
              <a:t>L’Italia ripudia la guerra</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85000" lnSpcReduction="20000"/>
          </a:bodyPr>
          <a:lstStyle/>
          <a:p>
            <a:pPr>
              <a:buNone/>
            </a:pPr>
            <a:r>
              <a:rPr lang="it-IT" dirty="0" smtClean="0">
                <a:latin typeface="Times New Roman" pitchFamily="18" charset="0"/>
                <a:cs typeface="Times New Roman" pitchFamily="18" charset="0"/>
              </a:rPr>
              <a:t>Assemblea Costituente 24 marzo 1947 seduta pomeridiana</a:t>
            </a:r>
          </a:p>
          <a:p>
            <a:pPr>
              <a:buNone/>
            </a:pPr>
            <a:r>
              <a:rPr lang="it-IT" dirty="0" smtClean="0">
                <a:latin typeface="Times New Roman" pitchFamily="18" charset="0"/>
                <a:cs typeface="Times New Roman" pitchFamily="18" charset="0"/>
              </a:rPr>
              <a:t>RUINI. Si tratta anzitutto di scegliere fra alcuni verbi: </a:t>
            </a:r>
            <a:r>
              <a:rPr lang="it-IT" i="1" dirty="0" smtClean="0">
                <a:latin typeface="Times New Roman" pitchFamily="18" charset="0"/>
                <a:cs typeface="Times New Roman" pitchFamily="18" charset="0"/>
              </a:rPr>
              <a:t>rinunzia, ripudia, condanna</a:t>
            </a:r>
            <a:r>
              <a:rPr lang="it-IT" dirty="0" smtClean="0">
                <a:latin typeface="Times New Roman" pitchFamily="18" charset="0"/>
                <a:cs typeface="Times New Roman" pitchFamily="18" charset="0"/>
              </a:rPr>
              <a:t>, che si affacciano nei vari emendamenti. La Commissione, ha ritenuto che, mentre «</a:t>
            </a:r>
            <a:r>
              <a:rPr lang="it-IT" b="1" dirty="0" smtClean="0">
                <a:latin typeface="Times New Roman" pitchFamily="18" charset="0"/>
                <a:cs typeface="Times New Roman" pitchFamily="18" charset="0"/>
              </a:rPr>
              <a:t>condanna» ha un valore etico più che politico-giuridico,</a:t>
            </a:r>
            <a:r>
              <a:rPr lang="it-IT" dirty="0" smtClean="0">
                <a:latin typeface="Times New Roman" pitchFamily="18" charset="0"/>
                <a:cs typeface="Times New Roman" pitchFamily="18" charset="0"/>
              </a:rPr>
              <a:t> e «rinunzia» presuppone, in certo modo, la rinunzia ad un bene, ad un diritto, il diritto della guerra (che vogliamo appunto contestare), </a:t>
            </a:r>
            <a:r>
              <a:rPr lang="it-IT" b="1" dirty="0" smtClean="0">
                <a:latin typeface="Times New Roman" pitchFamily="18" charset="0"/>
                <a:cs typeface="Times New Roman" pitchFamily="18" charset="0"/>
              </a:rPr>
              <a:t>la parola «ripudia», se può apparire per alcuni richiami non pienamente felice, ha un significato intermedio, ha un accento energico ed implica così la condanna come la rinuncia alla guerra.</a:t>
            </a:r>
            <a:endParaRPr lang="it-IT" dirty="0" smtClean="0">
              <a:latin typeface="Times New Roman" pitchFamily="18" charset="0"/>
              <a:cs typeface="Times New Roman" pitchFamily="18" charset="0"/>
            </a:endParaRPr>
          </a:p>
          <a:p>
            <a:pPr>
              <a:buNone/>
            </a:pPr>
            <a:r>
              <a:rPr lang="it-IT" dirty="0" smtClean="0">
                <a:latin typeface="Times New Roman" pitchFamily="18" charset="0"/>
                <a:cs typeface="Times New Roman" pitchFamily="18" charset="0"/>
              </a:rPr>
              <a:t>Dopo i verbi, veniamo ai sostantivi. Si è, in alcuni emendamenti, negata la guerra, come strumento di politica nazionale e di risoluzione delle controversie internazionali. Sono formule corrette, a cui ricorrono documenti ed atti internazionali, come il patto </a:t>
            </a:r>
            <a:r>
              <a:rPr lang="it-IT" dirty="0" err="1" smtClean="0">
                <a:latin typeface="Times New Roman" pitchFamily="18" charset="0"/>
                <a:cs typeface="Times New Roman" pitchFamily="18" charset="0"/>
              </a:rPr>
              <a:t>Kellogg</a:t>
            </a:r>
            <a:r>
              <a:rPr lang="it-IT" dirty="0" smtClean="0">
                <a:latin typeface="Times New Roman" pitchFamily="18" charset="0"/>
                <a:cs typeface="Times New Roman" pitchFamily="18" charset="0"/>
              </a:rPr>
              <a:t>, che, ahimè, dovrebbe essere ancora in vigore! </a:t>
            </a:r>
            <a:r>
              <a:rPr lang="it-IT" b="1" dirty="0" smtClean="0">
                <a:latin typeface="Times New Roman" pitchFamily="18" charset="0"/>
                <a:cs typeface="Times New Roman" pitchFamily="18" charset="0"/>
              </a:rPr>
              <a:t>Non ci dobbiamo comunque dimenticare che la Costituzione si rivolge direttamente al popolo</a:t>
            </a:r>
            <a:r>
              <a:rPr lang="it-IT" b="1" dirty="0" smtClean="0">
                <a:solidFill>
                  <a:srgbClr val="FF0000"/>
                </a:solidFill>
                <a:latin typeface="Times New Roman" pitchFamily="18" charset="0"/>
                <a:cs typeface="Times New Roman" pitchFamily="18" charset="0"/>
              </a:rPr>
              <a:t>: e deve essere capita</a:t>
            </a:r>
            <a:r>
              <a:rPr lang="it-IT" b="1" dirty="0" smtClean="0">
                <a:latin typeface="Times New Roman" pitchFamily="18" charset="0"/>
                <a:cs typeface="Times New Roman" pitchFamily="18" charset="0"/>
              </a:rPr>
              <a:t>. </a:t>
            </a:r>
            <a:r>
              <a:rPr lang="it-IT" b="1" dirty="0" smtClean="0">
                <a:solidFill>
                  <a:srgbClr val="FF0000"/>
                </a:solidFill>
                <a:latin typeface="Times New Roman" pitchFamily="18" charset="0"/>
                <a:cs typeface="Times New Roman" pitchFamily="18" charset="0"/>
              </a:rPr>
              <a:t>Parlare di «politica nazionale» non avrebbe un senso chiaro e determinato. </a:t>
            </a:r>
            <a:endParaRPr lang="it-IT" dirty="0">
              <a:solidFill>
                <a:srgbClr val="FF0000"/>
              </a:solidFill>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i="1" dirty="0" smtClean="0">
                <a:latin typeface="Times New Roman" panose="02020603050405020304" pitchFamily="18" charset="0"/>
                <a:cs typeface="Times New Roman" panose="02020603050405020304" pitchFamily="18" charset="0"/>
              </a:rPr>
              <a:t>Ripudiare</a:t>
            </a:r>
            <a:r>
              <a:rPr lang="it-IT" dirty="0" smtClean="0">
                <a:latin typeface="Times New Roman" panose="02020603050405020304" pitchFamily="18" charset="0"/>
                <a:cs typeface="Times New Roman" panose="02020603050405020304" pitchFamily="18" charset="0"/>
              </a:rPr>
              <a:t> (Dizionario De Mauro 2016)</a:t>
            </a:r>
            <a:endParaRPr lang="it-IT" i="1"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lnSpcReduction="10000"/>
          </a:bodyPr>
          <a:lstStyle/>
          <a:p>
            <a:r>
              <a:rPr lang="it-IT" b="1" dirty="0" smtClean="0"/>
              <a:t>ripudiare</a:t>
            </a:r>
          </a:p>
          <a:p>
            <a:r>
              <a:rPr lang="it-IT" dirty="0" smtClean="0"/>
              <a:t>ri|pu|dià|re </a:t>
            </a:r>
            <a:r>
              <a:rPr lang="it-IT" dirty="0" err="1" smtClean="0"/>
              <a:t>v.tr.</a:t>
            </a:r>
            <a:r>
              <a:rPr lang="it-IT" dirty="0" smtClean="0"/>
              <a:t> 1373-74; dal lat. </a:t>
            </a:r>
            <a:r>
              <a:rPr lang="it-IT" dirty="0" err="1" smtClean="0"/>
              <a:t>repŭdĭāre</a:t>
            </a:r>
            <a:r>
              <a:rPr lang="it-IT" dirty="0" smtClean="0"/>
              <a:t>, v. anche ripudio.</a:t>
            </a:r>
            <a:br>
              <a:rPr lang="it-IT" dirty="0" smtClean="0"/>
            </a:br>
            <a:r>
              <a:rPr lang="it-IT" b="1" dirty="0" smtClean="0"/>
              <a:t>CO</a:t>
            </a:r>
            <a:r>
              <a:rPr lang="it-IT" dirty="0" smtClean="0"/>
              <a:t/>
            </a:r>
            <a:br>
              <a:rPr lang="it-IT" dirty="0" smtClean="0"/>
            </a:br>
            <a:r>
              <a:rPr lang="it-IT" dirty="0" smtClean="0"/>
              <a:t>1. rifiutare come propria moglie la donna cui un uomo è unito da vincolo matrimoniale, mediante atto di ripudio: </a:t>
            </a:r>
            <a:r>
              <a:rPr lang="it-IT" i="1" dirty="0" smtClean="0"/>
              <a:t>Napoleone ripudiò </a:t>
            </a:r>
            <a:r>
              <a:rPr lang="it-IT" i="1" dirty="0" err="1" smtClean="0"/>
              <a:t>Josephine</a:t>
            </a:r>
            <a:r>
              <a:rPr lang="it-IT" i="1" dirty="0" smtClean="0"/>
              <a:t> </a:t>
            </a:r>
            <a:r>
              <a:rPr lang="it-IT" i="1" dirty="0" err="1" smtClean="0"/>
              <a:t>Beauharnais</a:t>
            </a:r>
            <a:r>
              <a:rPr lang="it-IT" dirty="0" smtClean="0"/>
              <a:t> | allontanare da sé, respingere </a:t>
            </a:r>
            <a:r>
              <a:rPr lang="it-IT" dirty="0" err="1" smtClean="0"/>
              <a:t>qcn</a:t>
            </a:r>
            <a:r>
              <a:rPr lang="it-IT" dirty="0" smtClean="0"/>
              <a:t>. a cui si sia legati da un legame affettivo:</a:t>
            </a:r>
            <a:r>
              <a:rPr lang="it-IT" i="1" dirty="0" smtClean="0"/>
              <a:t> ripudiare i figli</a:t>
            </a:r>
            <a:r>
              <a:rPr lang="it-IT" dirty="0" smtClean="0"/>
              <a:t>, </a:t>
            </a:r>
            <a:r>
              <a:rPr lang="it-IT" i="1" dirty="0" smtClean="0"/>
              <a:t>un amico</a:t>
            </a:r>
            <a:r>
              <a:rPr lang="it-IT" dirty="0" smtClean="0"/>
              <a:t/>
            </a:r>
            <a:br>
              <a:rPr lang="it-IT" dirty="0" smtClean="0"/>
            </a:br>
            <a:r>
              <a:rPr lang="it-IT" dirty="0" smtClean="0"/>
              <a:t>2a. estens., </a:t>
            </a:r>
            <a:r>
              <a:rPr lang="it-IT" b="1" dirty="0" smtClean="0"/>
              <a:t>rifiutare di riconoscere </a:t>
            </a:r>
            <a:r>
              <a:rPr lang="it-IT" b="1" dirty="0" err="1" smtClean="0"/>
              <a:t>qcs</a:t>
            </a:r>
            <a:r>
              <a:rPr lang="it-IT" b="1" dirty="0" smtClean="0"/>
              <a:t>. come proprio</a:t>
            </a:r>
            <a:r>
              <a:rPr lang="it-IT" dirty="0" smtClean="0"/>
              <a:t>:</a:t>
            </a:r>
            <a:r>
              <a:rPr lang="it-IT" i="1" dirty="0" smtClean="0"/>
              <a:t> ripudiare gli scritti giovanili</a:t>
            </a:r>
            <a:r>
              <a:rPr lang="it-IT" dirty="0" smtClean="0"/>
              <a:t> | </a:t>
            </a:r>
            <a:r>
              <a:rPr lang="it-IT" b="1" dirty="0" smtClean="0"/>
              <a:t>rinnegare, sconfessare</a:t>
            </a:r>
            <a:r>
              <a:rPr lang="it-IT" dirty="0" smtClean="0"/>
              <a:t>: </a:t>
            </a:r>
            <a:r>
              <a:rPr lang="it-IT" i="1" dirty="0" smtClean="0"/>
              <a:t>ripudiare la fede</a:t>
            </a:r>
            <a:r>
              <a:rPr lang="it-IT" dirty="0" smtClean="0"/>
              <a:t>, </a:t>
            </a:r>
            <a:r>
              <a:rPr lang="it-IT" i="1" dirty="0" smtClean="0"/>
              <a:t>il proprio credo politico</a:t>
            </a:r>
            <a:r>
              <a:rPr lang="it-IT" dirty="0" smtClean="0"/>
              <a:t>, </a:t>
            </a:r>
            <a:r>
              <a:rPr lang="it-IT" i="1" dirty="0" smtClean="0"/>
              <a:t>la paternità</a:t>
            </a:r>
            <a:r>
              <a:rPr lang="it-IT" dirty="0" smtClean="0"/>
              <a:t/>
            </a:r>
            <a:br>
              <a:rPr lang="it-IT" dirty="0" smtClean="0"/>
            </a:br>
            <a:r>
              <a:rPr lang="it-IT" dirty="0" smtClean="0"/>
              <a:t>2b. </a:t>
            </a:r>
            <a:r>
              <a:rPr lang="it-IT" b="1" dirty="0" smtClean="0"/>
              <a:t>respingere recisamente</a:t>
            </a:r>
            <a:r>
              <a:rPr lang="it-IT" dirty="0" smtClean="0"/>
              <a:t>:</a:t>
            </a:r>
            <a:r>
              <a:rPr lang="it-IT" i="1" dirty="0" smtClean="0"/>
              <a:t> ripudiare i compromessi</a:t>
            </a:r>
            <a:endParaRPr lang="it-IT"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La revisione Pancrazi (1893-1952)</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a:bodyPr>
          <a:lstStyle/>
          <a:p>
            <a:pPr marL="0" indent="0">
              <a:buNone/>
            </a:pPr>
            <a:r>
              <a:rPr lang="it-IT" sz="2000" b="1" dirty="0" smtClean="0">
                <a:latin typeface="Times New Roman" panose="02020603050405020304" pitchFamily="18" charset="0"/>
                <a:cs typeface="Times New Roman" panose="02020603050405020304" pitchFamily="18" charset="0"/>
              </a:rPr>
              <a:t>Art. 3, comma 2</a:t>
            </a:r>
          </a:p>
          <a:p>
            <a:pPr marL="0" indent="0">
              <a:buNone/>
            </a:pPr>
            <a:r>
              <a:rPr lang="it-IT" sz="2000" dirty="0" smtClean="0">
                <a:latin typeface="Times New Roman" panose="02020603050405020304" pitchFamily="18" charset="0"/>
                <a:cs typeface="Times New Roman" panose="02020603050405020304" pitchFamily="18" charset="0"/>
              </a:rPr>
              <a:t>Testo della Commissione per la Costituzione</a:t>
            </a:r>
          </a:p>
          <a:p>
            <a:pPr marL="0" indent="0">
              <a:buNone/>
            </a:pPr>
            <a:r>
              <a:rPr lang="it-IT" sz="2000" dirty="0" smtClean="0">
                <a:latin typeface="Times New Roman" panose="02020603050405020304" pitchFamily="18" charset="0"/>
                <a:cs typeface="Times New Roman" panose="02020603050405020304" pitchFamily="18" charset="0"/>
              </a:rPr>
              <a:t>È </a:t>
            </a:r>
            <a:r>
              <a:rPr lang="it-IT" sz="2000" b="1" dirty="0" smtClean="0">
                <a:latin typeface="Times New Roman" panose="02020603050405020304" pitchFamily="18" charset="0"/>
                <a:cs typeface="Times New Roman" panose="02020603050405020304" pitchFamily="18" charset="0"/>
              </a:rPr>
              <a:t>compito</a:t>
            </a:r>
            <a:r>
              <a:rPr lang="it-IT" sz="2000" dirty="0" smtClean="0">
                <a:latin typeface="Times New Roman" panose="02020603050405020304" pitchFamily="18" charset="0"/>
                <a:cs typeface="Times New Roman" panose="02020603050405020304" pitchFamily="18" charset="0"/>
              </a:rPr>
              <a:t> della Repubblica rimuovere gli ostacoli d’ordine economico e sociale che limitano la </a:t>
            </a:r>
            <a:r>
              <a:rPr lang="it-IT" sz="2000" dirty="0">
                <a:latin typeface="Times New Roman" panose="02020603050405020304" pitchFamily="18" charset="0"/>
                <a:cs typeface="Times New Roman" panose="02020603050405020304" pitchFamily="18" charset="0"/>
              </a:rPr>
              <a:t>libertà e l'eguaglianza </a:t>
            </a:r>
            <a:r>
              <a:rPr lang="it-IT" sz="2000" dirty="0" smtClean="0">
                <a:latin typeface="Times New Roman" panose="02020603050405020304" pitchFamily="18" charset="0"/>
                <a:cs typeface="Times New Roman" panose="02020603050405020304" pitchFamily="18" charset="0"/>
              </a:rPr>
              <a:t>degli individui e </a:t>
            </a:r>
            <a:r>
              <a:rPr lang="it-IT" sz="2000" b="1" dirty="0">
                <a:latin typeface="Times New Roman" panose="02020603050405020304" pitchFamily="18" charset="0"/>
                <a:cs typeface="Times New Roman" panose="02020603050405020304" pitchFamily="18" charset="0"/>
              </a:rPr>
              <a:t>impediscono</a:t>
            </a:r>
            <a:r>
              <a:rPr lang="it-IT" sz="2000" dirty="0">
                <a:latin typeface="Times New Roman" panose="02020603050405020304" pitchFamily="18" charset="0"/>
                <a:cs typeface="Times New Roman" panose="02020603050405020304" pitchFamily="18" charset="0"/>
              </a:rPr>
              <a:t> il </a:t>
            </a:r>
            <a:r>
              <a:rPr lang="it-IT" sz="2000" dirty="0" smtClean="0">
                <a:latin typeface="Times New Roman" panose="02020603050405020304" pitchFamily="18" charset="0"/>
                <a:cs typeface="Times New Roman" panose="02020603050405020304" pitchFamily="18" charset="0"/>
              </a:rPr>
              <a:t>completo sviluppo </a:t>
            </a:r>
            <a:r>
              <a:rPr lang="it-IT" sz="2000" dirty="0">
                <a:latin typeface="Times New Roman" panose="02020603050405020304" pitchFamily="18" charset="0"/>
                <a:cs typeface="Times New Roman" panose="02020603050405020304" pitchFamily="18" charset="0"/>
              </a:rPr>
              <a:t>della persona </a:t>
            </a:r>
            <a:r>
              <a:rPr lang="it-IT" sz="2000" dirty="0" smtClean="0">
                <a:latin typeface="Times New Roman" panose="02020603050405020304" pitchFamily="18" charset="0"/>
                <a:cs typeface="Times New Roman" panose="02020603050405020304" pitchFamily="18" charset="0"/>
              </a:rPr>
              <a:t>umana.</a:t>
            </a:r>
          </a:p>
          <a:p>
            <a:pPr marL="0" indent="0">
              <a:buNone/>
            </a:pPr>
            <a:r>
              <a:rPr lang="it-IT" sz="2000" b="1" dirty="0" smtClean="0">
                <a:latin typeface="Times New Roman" panose="02020603050405020304" pitchFamily="18" charset="0"/>
                <a:cs typeface="Times New Roman" panose="02020603050405020304" pitchFamily="18" charset="0"/>
              </a:rPr>
              <a:t>Revisione Pancrazi</a:t>
            </a:r>
          </a:p>
          <a:p>
            <a:pPr marL="0" indent="0">
              <a:buNone/>
            </a:pPr>
            <a:r>
              <a:rPr lang="it-IT" sz="2000" dirty="0">
                <a:latin typeface="Times New Roman" panose="02020603050405020304" pitchFamily="18" charset="0"/>
                <a:cs typeface="Times New Roman" panose="02020603050405020304" pitchFamily="18" charset="0"/>
              </a:rPr>
              <a:t>È </a:t>
            </a:r>
            <a:r>
              <a:rPr lang="it-IT" sz="2000" dirty="0" smtClean="0">
                <a:solidFill>
                  <a:srgbClr val="FF0000"/>
                </a:solidFill>
                <a:latin typeface="Times New Roman" panose="02020603050405020304" pitchFamily="18" charset="0"/>
                <a:cs typeface="Times New Roman" panose="02020603050405020304" pitchFamily="18" charset="0"/>
              </a:rPr>
              <a:t>ufficio</a:t>
            </a:r>
            <a:r>
              <a:rPr lang="it-IT" sz="2000" dirty="0" smtClean="0">
                <a:latin typeface="Times New Roman" panose="02020603050405020304" pitchFamily="18" charset="0"/>
                <a:cs typeface="Times New Roman" panose="02020603050405020304" pitchFamily="18" charset="0"/>
              </a:rPr>
              <a:t> della </a:t>
            </a:r>
            <a:r>
              <a:rPr lang="it-IT" sz="2000" dirty="0">
                <a:latin typeface="Times New Roman" panose="02020603050405020304" pitchFamily="18" charset="0"/>
                <a:cs typeface="Times New Roman" panose="02020603050405020304" pitchFamily="18" charset="0"/>
              </a:rPr>
              <a:t>Repubblica rimuovere gli ostacoli d’ordine economico e sociale che </a:t>
            </a:r>
            <a:r>
              <a:rPr lang="it-IT" sz="2000" dirty="0" smtClean="0">
                <a:solidFill>
                  <a:srgbClr val="FF0000"/>
                </a:solidFill>
                <a:latin typeface="Times New Roman" panose="02020603050405020304" pitchFamily="18" charset="0"/>
                <a:cs typeface="Times New Roman" panose="02020603050405020304" pitchFamily="18" charset="0"/>
              </a:rPr>
              <a:t>impediscano</a:t>
            </a:r>
            <a:r>
              <a:rPr lang="it-IT" sz="2000" dirty="0" smtClean="0">
                <a:latin typeface="Times New Roman" panose="02020603050405020304" pitchFamily="18" charset="0"/>
                <a:cs typeface="Times New Roman" panose="02020603050405020304" pitchFamily="18" charset="0"/>
              </a:rPr>
              <a:t> la libertà, l</a:t>
            </a:r>
            <a:r>
              <a:rPr lang="it-IT" sz="2000" dirty="0" smtClean="0">
                <a:solidFill>
                  <a:srgbClr val="92D050"/>
                </a:solidFill>
                <a:latin typeface="Times New Roman" panose="02020603050405020304" pitchFamily="18" charset="0"/>
                <a:cs typeface="Times New Roman" panose="02020603050405020304" pitchFamily="18" charset="0"/>
              </a:rPr>
              <a:t>’u</a:t>
            </a:r>
            <a:r>
              <a:rPr lang="it-IT" sz="2000" dirty="0" smtClean="0">
                <a:latin typeface="Times New Roman" panose="02020603050405020304" pitchFamily="18" charset="0"/>
                <a:cs typeface="Times New Roman" panose="02020603050405020304" pitchFamily="18" charset="0"/>
              </a:rPr>
              <a:t>guaglianza e il </a:t>
            </a:r>
            <a:r>
              <a:rPr lang="it-IT" sz="2000" b="1" dirty="0" smtClean="0">
                <a:solidFill>
                  <a:srgbClr val="92D050"/>
                </a:solidFill>
                <a:latin typeface="Times New Roman" panose="02020603050405020304" pitchFamily="18" charset="0"/>
                <a:cs typeface="Times New Roman" panose="02020603050405020304" pitchFamily="18" charset="0"/>
              </a:rPr>
              <a:t>pieno</a:t>
            </a:r>
            <a:r>
              <a:rPr lang="it-IT" sz="2000" dirty="0" smtClean="0">
                <a:solidFill>
                  <a:srgbClr val="FF0000"/>
                </a:solidFill>
                <a:latin typeface="Times New Roman" panose="02020603050405020304" pitchFamily="18" charset="0"/>
                <a:cs typeface="Times New Roman" panose="02020603050405020304" pitchFamily="18" charset="0"/>
              </a:rPr>
              <a:t> svolgimento morale </a:t>
            </a:r>
            <a:r>
              <a:rPr lang="it-IT" sz="2000" dirty="0" smtClean="0">
                <a:latin typeface="Times New Roman" panose="02020603050405020304" pitchFamily="18" charset="0"/>
                <a:cs typeface="Times New Roman" panose="02020603050405020304" pitchFamily="18" charset="0"/>
              </a:rPr>
              <a:t>del </a:t>
            </a:r>
            <a:r>
              <a:rPr lang="it-IT" sz="2000" dirty="0" smtClean="0">
                <a:solidFill>
                  <a:srgbClr val="FF0000"/>
                </a:solidFill>
                <a:latin typeface="Times New Roman" panose="02020603050405020304" pitchFamily="18" charset="0"/>
                <a:cs typeface="Times New Roman" panose="02020603050405020304" pitchFamily="18" charset="0"/>
              </a:rPr>
              <a:t>cittadino</a:t>
            </a:r>
            <a:r>
              <a:rPr lang="it-IT" sz="2000" dirty="0" smtClean="0">
                <a:latin typeface="Times New Roman" panose="02020603050405020304" pitchFamily="18" charset="0"/>
                <a:cs typeface="Times New Roman" panose="02020603050405020304" pitchFamily="18" charset="0"/>
              </a:rPr>
              <a:t>. </a:t>
            </a:r>
          </a:p>
          <a:p>
            <a:pPr marL="0" indent="0">
              <a:buNone/>
            </a:pPr>
            <a:r>
              <a:rPr lang="it-IT" sz="2000" b="1" dirty="0" smtClean="0">
                <a:latin typeface="Times New Roman" panose="02020603050405020304" pitchFamily="18" charset="0"/>
                <a:cs typeface="Times New Roman" panose="02020603050405020304" pitchFamily="18" charset="0"/>
              </a:rPr>
              <a:t>Testo finale </a:t>
            </a:r>
          </a:p>
          <a:p>
            <a:pPr marL="0" indent="0">
              <a:buNone/>
            </a:pPr>
            <a:r>
              <a:rPr lang="it-IT" sz="2000" dirty="0">
                <a:latin typeface="Times New Roman" panose="02020603050405020304" pitchFamily="18" charset="0"/>
                <a:cs typeface="Times New Roman" panose="02020603050405020304" pitchFamily="18" charset="0"/>
              </a:rPr>
              <a:t>È </a:t>
            </a:r>
            <a:r>
              <a:rPr lang="it-IT" sz="2000" b="1" dirty="0">
                <a:solidFill>
                  <a:srgbClr val="00B050"/>
                </a:solidFill>
                <a:latin typeface="Times New Roman" panose="02020603050405020304" pitchFamily="18" charset="0"/>
                <a:cs typeface="Times New Roman" panose="02020603050405020304" pitchFamily="18" charset="0"/>
              </a:rPr>
              <a:t>compito </a:t>
            </a:r>
            <a:r>
              <a:rPr lang="it-IT" sz="2000" dirty="0">
                <a:latin typeface="Times New Roman" panose="02020603050405020304" pitchFamily="18" charset="0"/>
                <a:cs typeface="Times New Roman" panose="02020603050405020304" pitchFamily="18" charset="0"/>
              </a:rPr>
              <a:t>della Repubblica rimuovere gli ostacoli di ordine economico e sociale, che, limitando </a:t>
            </a:r>
            <a:r>
              <a:rPr lang="it-IT" sz="2000" dirty="0">
                <a:solidFill>
                  <a:srgbClr val="00B050"/>
                </a:solidFill>
                <a:latin typeface="Times New Roman" panose="02020603050405020304" pitchFamily="18" charset="0"/>
                <a:cs typeface="Times New Roman" panose="02020603050405020304" pitchFamily="18" charset="0"/>
              </a:rPr>
              <a:t>di fatto</a:t>
            </a:r>
            <a:r>
              <a:rPr lang="it-IT" sz="2000" dirty="0">
                <a:latin typeface="Times New Roman" panose="02020603050405020304" pitchFamily="18" charset="0"/>
                <a:cs typeface="Times New Roman" panose="02020603050405020304" pitchFamily="18" charset="0"/>
              </a:rPr>
              <a:t> la libertà e l'eguaglianza dei cittadini, </a:t>
            </a:r>
            <a:r>
              <a:rPr lang="it-IT" sz="2000" b="1" dirty="0">
                <a:solidFill>
                  <a:srgbClr val="00B050"/>
                </a:solidFill>
                <a:latin typeface="Times New Roman" panose="02020603050405020304" pitchFamily="18" charset="0"/>
                <a:cs typeface="Times New Roman" panose="02020603050405020304" pitchFamily="18" charset="0"/>
              </a:rPr>
              <a:t>impediscono</a:t>
            </a:r>
            <a:r>
              <a:rPr lang="it-IT" sz="2000" dirty="0">
                <a:latin typeface="Times New Roman" panose="02020603050405020304" pitchFamily="18" charset="0"/>
                <a:cs typeface="Times New Roman" panose="02020603050405020304" pitchFamily="18" charset="0"/>
              </a:rPr>
              <a:t> il </a:t>
            </a:r>
            <a:r>
              <a:rPr lang="it-IT" sz="2000" b="1" dirty="0">
                <a:solidFill>
                  <a:srgbClr val="00B050"/>
                </a:solidFill>
                <a:latin typeface="Times New Roman" panose="02020603050405020304" pitchFamily="18" charset="0"/>
                <a:cs typeface="Times New Roman" panose="02020603050405020304" pitchFamily="18" charset="0"/>
              </a:rPr>
              <a:t>pieno</a:t>
            </a:r>
            <a:r>
              <a:rPr lang="it-IT" sz="2000" dirty="0">
                <a:latin typeface="Times New Roman" panose="02020603050405020304" pitchFamily="18" charset="0"/>
                <a:cs typeface="Times New Roman" panose="02020603050405020304" pitchFamily="18" charset="0"/>
              </a:rPr>
              <a:t> sviluppo della </a:t>
            </a:r>
            <a:r>
              <a:rPr lang="it-IT" sz="2000" b="1" dirty="0">
                <a:solidFill>
                  <a:srgbClr val="00B050"/>
                </a:solidFill>
                <a:latin typeface="Times New Roman" panose="02020603050405020304" pitchFamily="18" charset="0"/>
                <a:cs typeface="Times New Roman" panose="02020603050405020304" pitchFamily="18" charset="0"/>
              </a:rPr>
              <a:t>persona umana </a:t>
            </a:r>
            <a:r>
              <a:rPr lang="it-IT" sz="2000" dirty="0">
                <a:latin typeface="Times New Roman" panose="02020603050405020304" pitchFamily="18" charset="0"/>
                <a:cs typeface="Times New Roman" panose="02020603050405020304" pitchFamily="18" charset="0"/>
              </a:rPr>
              <a:t>e </a:t>
            </a:r>
            <a:r>
              <a:rPr lang="it-IT" sz="2000" b="1" dirty="0">
                <a:solidFill>
                  <a:srgbClr val="00B050"/>
                </a:solidFill>
                <a:latin typeface="Times New Roman" panose="02020603050405020304" pitchFamily="18" charset="0"/>
                <a:cs typeface="Times New Roman" panose="02020603050405020304" pitchFamily="18" charset="0"/>
              </a:rPr>
              <a:t>l'effettiva partecipazione di tutti i lavoratori all'organizzazione politica, economica e sociale del Paese.</a:t>
            </a:r>
            <a:endParaRPr lang="it-IT" sz="2000" b="1" dirty="0" smtClean="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50862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latin typeface="Times New Roman" panose="02020603050405020304" pitchFamily="18" charset="0"/>
                <a:cs typeface="Times New Roman" panose="02020603050405020304" pitchFamily="18" charset="0"/>
              </a:rPr>
              <a:t>Le parole della Costituzione</a:t>
            </a:r>
            <a:endParaRPr lang="it-IT" dirty="0">
              <a:latin typeface="Times New Roman" panose="02020603050405020304" pitchFamily="18" charset="0"/>
              <a:cs typeface="Times New Roman" panose="02020603050405020304" pitchFamily="18" charset="0"/>
            </a:endParaRPr>
          </a:p>
        </p:txBody>
      </p:sp>
      <p:pic>
        <p:nvPicPr>
          <p:cNvPr id="4" name="Segnaposto contenuto 3" descr="Word cloud semplice"/>
          <p:cNvPicPr>
            <a:picLocks noGrp="1"/>
          </p:cNvPicPr>
          <p:nvPr>
            <p:ph idx="1"/>
          </p:nvPr>
        </p:nvPicPr>
        <p:blipFill>
          <a:blip r:embed="rId2" cstate="print"/>
          <a:srcRect/>
          <a:stretch>
            <a:fillRect/>
          </a:stretch>
        </p:blipFill>
        <p:spPr bwMode="auto">
          <a:xfrm>
            <a:off x="2286000" y="2096294"/>
            <a:ext cx="7620000" cy="3810000"/>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latin typeface="Times New Roman" panose="02020603050405020304" pitchFamily="18" charset="0"/>
                <a:cs typeface="Times New Roman" panose="02020603050405020304" pitchFamily="18" charset="0"/>
              </a:rPr>
              <a:t>Parole della Costituzione</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77500" lnSpcReduction="20000"/>
          </a:bodyPr>
          <a:lstStyle/>
          <a:p>
            <a:pPr>
              <a:buNone/>
            </a:pPr>
            <a:r>
              <a:rPr lang="it-IT" dirty="0" smtClean="0">
                <a:latin typeface="Times New Roman" panose="02020603050405020304" pitchFamily="18" charset="0"/>
                <a:cs typeface="Times New Roman" panose="02020603050405020304" pitchFamily="18" charset="0"/>
              </a:rPr>
              <a:t>Legge </a:t>
            </a:r>
            <a:r>
              <a:rPr lang="it-IT" b="1" dirty="0" smtClean="0">
                <a:latin typeface="Times New Roman" panose="02020603050405020304" pitchFamily="18" charset="0"/>
                <a:cs typeface="Times New Roman" panose="02020603050405020304" pitchFamily="18" charset="0"/>
              </a:rPr>
              <a:t>179</a:t>
            </a:r>
            <a:r>
              <a:rPr lang="it-IT" dirty="0" smtClean="0">
                <a:latin typeface="Times New Roman" panose="02020603050405020304" pitchFamily="18" charset="0"/>
                <a:cs typeface="Times New Roman" panose="02020603050405020304" pitchFamily="18" charset="0"/>
              </a:rPr>
              <a:t> occorrenze</a:t>
            </a:r>
          </a:p>
          <a:p>
            <a:pPr>
              <a:buNone/>
            </a:pPr>
            <a:r>
              <a:rPr lang="it-IT" dirty="0" smtClean="0">
                <a:latin typeface="Times New Roman" panose="02020603050405020304" pitchFamily="18" charset="0"/>
                <a:cs typeface="Times New Roman" panose="02020603050405020304" pitchFamily="18" charset="0"/>
              </a:rPr>
              <a:t>Repubblica </a:t>
            </a:r>
            <a:r>
              <a:rPr lang="it-IT" b="1" dirty="0" smtClean="0">
                <a:latin typeface="Times New Roman" panose="02020603050405020304" pitchFamily="18" charset="0"/>
                <a:cs typeface="Times New Roman" panose="02020603050405020304" pitchFamily="18" charset="0"/>
              </a:rPr>
              <a:t>95 </a:t>
            </a:r>
          </a:p>
          <a:p>
            <a:pPr>
              <a:buNone/>
            </a:pPr>
            <a:r>
              <a:rPr lang="it-IT" dirty="0" smtClean="0">
                <a:latin typeface="Times New Roman" panose="02020603050405020304" pitchFamily="18" charset="0"/>
                <a:cs typeface="Times New Roman" panose="02020603050405020304" pitchFamily="18" charset="0"/>
              </a:rPr>
              <a:t>Stato </a:t>
            </a:r>
            <a:r>
              <a:rPr lang="it-IT" b="1" dirty="0" smtClean="0">
                <a:latin typeface="Times New Roman" panose="02020603050405020304" pitchFamily="18" charset="0"/>
                <a:cs typeface="Times New Roman" panose="02020603050405020304" pitchFamily="18" charset="0"/>
              </a:rPr>
              <a:t>84</a:t>
            </a:r>
          </a:p>
          <a:p>
            <a:pPr>
              <a:buNone/>
            </a:pPr>
            <a:r>
              <a:rPr lang="it-IT" dirty="0" smtClean="0">
                <a:latin typeface="Times New Roman" panose="02020603050405020304" pitchFamily="18" charset="0"/>
                <a:cs typeface="Times New Roman" panose="02020603050405020304" pitchFamily="18" charset="0"/>
              </a:rPr>
              <a:t>Diritto </a:t>
            </a:r>
            <a:r>
              <a:rPr lang="it-IT" b="1" dirty="0" smtClean="0">
                <a:latin typeface="Times New Roman" panose="02020603050405020304" pitchFamily="18" charset="0"/>
                <a:cs typeface="Times New Roman" panose="02020603050405020304" pitchFamily="18" charset="0"/>
              </a:rPr>
              <a:t>55 </a:t>
            </a:r>
          </a:p>
          <a:p>
            <a:pPr>
              <a:buNone/>
            </a:pPr>
            <a:r>
              <a:rPr lang="it-IT" dirty="0" smtClean="0">
                <a:latin typeface="Times New Roman" panose="02020603050405020304" pitchFamily="18" charset="0"/>
                <a:cs typeface="Times New Roman" panose="02020603050405020304" pitchFamily="18" charset="0"/>
              </a:rPr>
              <a:t>Costituzione </a:t>
            </a:r>
            <a:r>
              <a:rPr lang="it-IT" b="1" dirty="0" smtClean="0">
                <a:latin typeface="Times New Roman" panose="02020603050405020304" pitchFamily="18" charset="0"/>
                <a:cs typeface="Times New Roman" panose="02020603050405020304" pitchFamily="18" charset="0"/>
              </a:rPr>
              <a:t>52</a:t>
            </a:r>
          </a:p>
          <a:p>
            <a:pPr>
              <a:buNone/>
            </a:pPr>
            <a:r>
              <a:rPr lang="it-IT" dirty="0" smtClean="0">
                <a:latin typeface="Times New Roman" panose="02020603050405020304" pitchFamily="18" charset="0"/>
                <a:cs typeface="Times New Roman" panose="02020603050405020304" pitchFamily="18" charset="0"/>
              </a:rPr>
              <a:t>Cittadino </a:t>
            </a:r>
            <a:r>
              <a:rPr lang="it-IT" b="1" dirty="0" smtClean="0">
                <a:latin typeface="Times New Roman" panose="02020603050405020304" pitchFamily="18" charset="0"/>
                <a:cs typeface="Times New Roman" panose="02020603050405020304" pitchFamily="18" charset="0"/>
              </a:rPr>
              <a:t>35</a:t>
            </a:r>
          </a:p>
          <a:p>
            <a:pPr>
              <a:buNone/>
            </a:pPr>
            <a:r>
              <a:rPr lang="it-IT" dirty="0" smtClean="0">
                <a:latin typeface="Times New Roman" panose="02020603050405020304" pitchFamily="18" charset="0"/>
                <a:cs typeface="Times New Roman" panose="02020603050405020304" pitchFamily="18" charset="0"/>
              </a:rPr>
              <a:t>Parlamento </a:t>
            </a:r>
            <a:r>
              <a:rPr lang="it-IT" b="1" dirty="0" smtClean="0">
                <a:latin typeface="Times New Roman" panose="02020603050405020304" pitchFamily="18" charset="0"/>
                <a:cs typeface="Times New Roman" panose="02020603050405020304" pitchFamily="18" charset="0"/>
              </a:rPr>
              <a:t>32</a:t>
            </a:r>
          </a:p>
          <a:p>
            <a:pPr>
              <a:buNone/>
            </a:pPr>
            <a:r>
              <a:rPr lang="it-IT" dirty="0" smtClean="0">
                <a:latin typeface="Times New Roman" panose="02020603050405020304" pitchFamily="18" charset="0"/>
                <a:cs typeface="Times New Roman" panose="02020603050405020304" pitchFamily="18" charset="0"/>
              </a:rPr>
              <a:t>Presidente della Repubblica </a:t>
            </a:r>
            <a:r>
              <a:rPr lang="it-IT" b="1" dirty="0" smtClean="0">
                <a:latin typeface="Times New Roman" panose="02020603050405020304" pitchFamily="18" charset="0"/>
                <a:cs typeface="Times New Roman" panose="02020603050405020304" pitchFamily="18" charset="0"/>
              </a:rPr>
              <a:t>67</a:t>
            </a:r>
          </a:p>
          <a:p>
            <a:pPr>
              <a:buNone/>
            </a:pPr>
            <a:r>
              <a:rPr lang="it-IT" dirty="0" smtClean="0">
                <a:latin typeface="Times New Roman" panose="02020603050405020304" pitchFamily="18" charset="0"/>
                <a:cs typeface="Times New Roman" panose="02020603050405020304" pitchFamily="18" charset="0"/>
              </a:rPr>
              <a:t>Lavoro </a:t>
            </a:r>
            <a:r>
              <a:rPr lang="it-IT" b="1" dirty="0" smtClean="0">
                <a:latin typeface="Times New Roman" panose="02020603050405020304" pitchFamily="18" charset="0"/>
                <a:cs typeface="Times New Roman" panose="02020603050405020304" pitchFamily="18" charset="0"/>
              </a:rPr>
              <a:t>18 </a:t>
            </a:r>
          </a:p>
          <a:p>
            <a:pPr>
              <a:buNone/>
            </a:pPr>
            <a:r>
              <a:rPr lang="it-IT" dirty="0" smtClean="0">
                <a:latin typeface="Times New Roman" panose="02020603050405020304" pitchFamily="18" charset="0"/>
                <a:cs typeface="Times New Roman" panose="02020603050405020304" pitchFamily="18" charset="0"/>
              </a:rPr>
              <a:t>Libertà </a:t>
            </a:r>
            <a:r>
              <a:rPr lang="it-IT" b="1" dirty="0" smtClean="0">
                <a:latin typeface="Times New Roman" panose="02020603050405020304" pitchFamily="18" charset="0"/>
                <a:cs typeface="Times New Roman" panose="02020603050405020304" pitchFamily="18" charset="0"/>
              </a:rPr>
              <a:t>13 </a:t>
            </a:r>
          </a:p>
          <a:p>
            <a:pPr>
              <a:buNone/>
            </a:pPr>
            <a:r>
              <a:rPr lang="it-IT" dirty="0" smtClean="0">
                <a:latin typeface="Times New Roman" panose="02020603050405020304" pitchFamily="18" charset="0"/>
                <a:cs typeface="Times New Roman" panose="02020603050405020304" pitchFamily="18" charset="0"/>
              </a:rPr>
              <a:t>Solidarietà </a:t>
            </a:r>
            <a:r>
              <a:rPr lang="it-IT" b="1" dirty="0" smtClean="0">
                <a:latin typeface="Times New Roman" panose="02020603050405020304" pitchFamily="18" charset="0"/>
                <a:cs typeface="Times New Roman" panose="02020603050405020304" pitchFamily="18" charset="0"/>
              </a:rPr>
              <a:t>2</a:t>
            </a:r>
          </a:p>
          <a:p>
            <a:pPr>
              <a:buNone/>
            </a:pPr>
            <a:r>
              <a:rPr lang="it-IT" dirty="0" smtClean="0">
                <a:latin typeface="Times New Roman" panose="02020603050405020304" pitchFamily="18" charset="0"/>
                <a:cs typeface="Times New Roman" panose="02020603050405020304" pitchFamily="18" charset="0"/>
              </a:rPr>
              <a:t>Popolo </a:t>
            </a:r>
            <a:r>
              <a:rPr lang="it-IT" b="1" dirty="0" smtClean="0">
                <a:latin typeface="Times New Roman" panose="02020603050405020304" pitchFamily="18" charset="0"/>
                <a:cs typeface="Times New Roman" panose="02020603050405020304" pitchFamily="18" charset="0"/>
              </a:rPr>
              <a:t>2</a:t>
            </a:r>
            <a:endParaRPr lang="it-IT"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La </a:t>
            </a:r>
            <a:r>
              <a:rPr lang="it-IT" i="1" dirty="0" smtClean="0">
                <a:latin typeface="Times New Roman" panose="02020603050405020304" pitchFamily="18" charset="0"/>
                <a:cs typeface="Times New Roman" panose="02020603050405020304" pitchFamily="18" charset="0"/>
              </a:rPr>
              <a:t>Costituzione</a:t>
            </a:r>
            <a:r>
              <a:rPr lang="it-IT" dirty="0" smtClean="0">
                <a:latin typeface="Times New Roman" panose="02020603050405020304" pitchFamily="18" charset="0"/>
                <a:cs typeface="Times New Roman" panose="02020603050405020304" pitchFamily="18" charset="0"/>
              </a:rPr>
              <a:t> e le riforme</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lstStyle/>
          <a:p>
            <a:pPr marL="0" indent="0" algn="ctr">
              <a:buNone/>
            </a:pPr>
            <a:r>
              <a:rPr lang="it-IT" i="1" dirty="0" smtClean="0">
                <a:latin typeface="Times New Roman" panose="02020603050405020304" pitchFamily="18" charset="0"/>
                <a:cs typeface="Times New Roman" panose="02020603050405020304" pitchFamily="18" charset="0"/>
              </a:rPr>
              <a:t>Costituzione</a:t>
            </a:r>
            <a:r>
              <a:rPr lang="it-IT" dirty="0" smtClean="0">
                <a:latin typeface="Times New Roman" panose="02020603050405020304" pitchFamily="18" charset="0"/>
                <a:cs typeface="Times New Roman" panose="02020603050405020304" pitchFamily="18" charset="0"/>
              </a:rPr>
              <a:t> (1948)</a:t>
            </a:r>
            <a:endParaRPr lang="it-IT" dirty="0">
              <a:latin typeface="Times New Roman" panose="02020603050405020304" pitchFamily="18" charset="0"/>
              <a:cs typeface="Times New Roman" panose="02020603050405020304" pitchFamily="18" charset="0"/>
            </a:endParaRPr>
          </a:p>
          <a:p>
            <a:pPr marL="0" indent="0">
              <a:buNone/>
            </a:pPr>
            <a:r>
              <a:rPr lang="it-IT" dirty="0" smtClean="0">
                <a:latin typeface="Times New Roman" panose="02020603050405020304" pitchFamily="18" charset="0"/>
                <a:cs typeface="Times New Roman" panose="02020603050405020304" pitchFamily="18" charset="0"/>
              </a:rPr>
              <a:t>                                 Articolo </a:t>
            </a:r>
            <a:r>
              <a:rPr lang="it-IT" dirty="0">
                <a:latin typeface="Times New Roman" panose="02020603050405020304" pitchFamily="18" charset="0"/>
                <a:cs typeface="Times New Roman" panose="02020603050405020304" pitchFamily="18" charset="0"/>
              </a:rPr>
              <a:t>70</a:t>
            </a:r>
          </a:p>
          <a:p>
            <a:pPr marL="0" indent="0">
              <a:buNone/>
            </a:pPr>
            <a:r>
              <a:rPr lang="it-IT" dirty="0">
                <a:latin typeface="Times New Roman" panose="02020603050405020304" pitchFamily="18" charset="0"/>
                <a:cs typeface="Times New Roman" panose="02020603050405020304" pitchFamily="18" charset="0"/>
              </a:rPr>
              <a:t>La funzione legislativa è esercitata </a:t>
            </a:r>
            <a:r>
              <a:rPr lang="it-IT" dirty="0" smtClean="0">
                <a:latin typeface="Times New Roman" panose="02020603050405020304" pitchFamily="18" charset="0"/>
                <a:cs typeface="Times New Roman" panose="02020603050405020304" pitchFamily="18" charset="0"/>
              </a:rPr>
              <a:t>collettivamente </a:t>
            </a:r>
            <a:r>
              <a:rPr lang="it-IT" dirty="0">
                <a:latin typeface="Times New Roman" panose="02020603050405020304" pitchFamily="18" charset="0"/>
                <a:cs typeface="Times New Roman" panose="02020603050405020304" pitchFamily="18" charset="0"/>
              </a:rPr>
              <a:t>dalle due Camere</a:t>
            </a: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9</a:t>
            </a:r>
            <a:r>
              <a:rPr lang="it-IT" dirty="0" smtClean="0">
                <a:latin typeface="Times New Roman" panose="02020603050405020304" pitchFamily="18" charset="0"/>
                <a:cs typeface="Times New Roman" panose="02020603050405020304" pitchFamily="18" charset="0"/>
              </a:rPr>
              <a:t>)</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93598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57141" y="352246"/>
            <a:ext cx="10515600" cy="1325563"/>
          </a:xfrm>
        </p:spPr>
        <p:txBody>
          <a:bodyPr>
            <a:normAutofit/>
          </a:bodyPr>
          <a:lstStyle/>
          <a:p>
            <a:pPr algn="ctr"/>
            <a:r>
              <a:rPr lang="it-IT" sz="2400" dirty="0" smtClean="0">
                <a:latin typeface="Times New Roman" panose="02020603050405020304" pitchFamily="18" charset="0"/>
                <a:cs typeface="Times New Roman" panose="02020603050405020304" pitchFamily="18" charset="0"/>
              </a:rPr>
              <a:t>Art. 70  nella riforma del </a:t>
            </a:r>
            <a:r>
              <a:rPr lang="it-IT" sz="2400" dirty="0">
                <a:latin typeface="Times New Roman" panose="02020603050405020304" pitchFamily="18" charset="0"/>
                <a:cs typeface="Times New Roman" panose="02020603050405020304" pitchFamily="18" charset="0"/>
              </a:rPr>
              <a:t>2005 </a:t>
            </a:r>
            <a:r>
              <a:rPr lang="it-IT" sz="2400" dirty="0" smtClean="0">
                <a:latin typeface="Times New Roman" panose="02020603050405020304" pitchFamily="18" charset="0"/>
                <a:cs typeface="Times New Roman" panose="02020603050405020304" pitchFamily="18" charset="0"/>
              </a:rPr>
              <a:t>(Modifiche </a:t>
            </a:r>
            <a:r>
              <a:rPr lang="it-IT" sz="2400" dirty="0">
                <a:latin typeface="Times New Roman" panose="02020603050405020304" pitchFamily="18" charset="0"/>
                <a:cs typeface="Times New Roman" panose="02020603050405020304" pitchFamily="18" charset="0"/>
              </a:rPr>
              <a:t>alla Parte II della </a:t>
            </a:r>
            <a:r>
              <a:rPr lang="it-IT" sz="2400" dirty="0" smtClean="0">
                <a:latin typeface="Times New Roman" panose="02020603050405020304" pitchFamily="18" charset="0"/>
                <a:cs typeface="Times New Roman" panose="02020603050405020304" pitchFamily="18" charset="0"/>
              </a:rPr>
              <a:t>Costituzione, approvate </a:t>
            </a:r>
            <a:r>
              <a:rPr lang="it-IT" sz="2400" dirty="0">
                <a:latin typeface="Times New Roman" panose="02020603050405020304" pitchFamily="18" charset="0"/>
                <a:cs typeface="Times New Roman" panose="02020603050405020304" pitchFamily="18" charset="0"/>
              </a:rPr>
              <a:t>dal Parlamento e </a:t>
            </a:r>
            <a:r>
              <a:rPr lang="it-IT" sz="2400" dirty="0" smtClean="0">
                <a:latin typeface="Times New Roman" panose="02020603050405020304" pitchFamily="18" charset="0"/>
                <a:cs typeface="Times New Roman" panose="02020603050405020304" pitchFamily="18" charset="0"/>
              </a:rPr>
              <a:t>pubblicate </a:t>
            </a:r>
            <a:r>
              <a:rPr lang="it-IT" sz="2400" dirty="0">
                <a:latin typeface="Times New Roman" panose="02020603050405020304" pitchFamily="18" charset="0"/>
                <a:cs typeface="Times New Roman" panose="02020603050405020304" pitchFamily="18" charset="0"/>
              </a:rPr>
              <a:t>sulla Gazzetta Ufficiale n. 269 del 18 novembre </a:t>
            </a:r>
            <a:r>
              <a:rPr lang="it-IT" sz="2400" dirty="0" smtClean="0">
                <a:latin typeface="Times New Roman" panose="02020603050405020304" pitchFamily="18" charset="0"/>
                <a:cs typeface="Times New Roman" panose="02020603050405020304" pitchFamily="18" charset="0"/>
              </a:rPr>
              <a:t>2005).</a:t>
            </a:r>
            <a:endParaRPr lang="it-IT" sz="2400"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92500" lnSpcReduction="10000"/>
          </a:bodyPr>
          <a:lstStyle/>
          <a:p>
            <a:pPr marL="0" indent="0">
              <a:buNone/>
            </a:pPr>
            <a:r>
              <a:rPr lang="it-IT" dirty="0">
                <a:latin typeface="Times New Roman" panose="02020603050405020304" pitchFamily="18" charset="0"/>
                <a:cs typeface="Times New Roman" panose="02020603050405020304" pitchFamily="18" charset="0"/>
              </a:rPr>
              <a:t>L’articolo 70 della Costituzione </a:t>
            </a:r>
            <a:r>
              <a:rPr lang="it-IT" dirty="0" smtClean="0">
                <a:latin typeface="Times New Roman" panose="02020603050405020304" pitchFamily="18" charset="0"/>
                <a:cs typeface="Times New Roman" panose="02020603050405020304" pitchFamily="18" charset="0"/>
              </a:rPr>
              <a:t>è sostituito  </a:t>
            </a:r>
            <a:r>
              <a:rPr lang="it-IT" dirty="0">
                <a:latin typeface="Times New Roman" panose="02020603050405020304" pitchFamily="18" charset="0"/>
                <a:cs typeface="Times New Roman" panose="02020603050405020304" pitchFamily="18" charset="0"/>
              </a:rPr>
              <a:t>dal  seguente:</a:t>
            </a:r>
          </a:p>
          <a:p>
            <a:pPr marL="0" indent="0">
              <a:buNone/>
            </a:pPr>
            <a:r>
              <a:rPr lang="it-IT" sz="2600" dirty="0" smtClean="0">
                <a:latin typeface="Times New Roman" panose="02020603050405020304" pitchFamily="18" charset="0"/>
                <a:cs typeface="Times New Roman" panose="02020603050405020304" pitchFamily="18" charset="0"/>
              </a:rPr>
              <a:t>Art</a:t>
            </a:r>
            <a:r>
              <a:rPr lang="it-IT" sz="2600" dirty="0">
                <a:latin typeface="Times New Roman" panose="02020603050405020304" pitchFamily="18" charset="0"/>
                <a:cs typeface="Times New Roman" panose="02020603050405020304" pitchFamily="18" charset="0"/>
              </a:rPr>
              <a:t>.  70.  – </a:t>
            </a:r>
            <a:r>
              <a:rPr lang="it-IT" sz="2600" dirty="0" smtClean="0">
                <a:latin typeface="Times New Roman" panose="02020603050405020304" pitchFamily="18" charset="0"/>
                <a:cs typeface="Times New Roman" panose="02020603050405020304" pitchFamily="18" charset="0"/>
              </a:rPr>
              <a:t>La  </a:t>
            </a:r>
            <a:r>
              <a:rPr lang="it-IT" sz="2600" dirty="0">
                <a:latin typeface="Times New Roman" panose="02020603050405020304" pitchFamily="18" charset="0"/>
                <a:cs typeface="Times New Roman" panose="02020603050405020304" pitchFamily="18" charset="0"/>
              </a:rPr>
              <a:t>Camera  dei  deputati  </a:t>
            </a:r>
            <a:r>
              <a:rPr lang="it-IT" sz="2600" dirty="0" smtClean="0">
                <a:latin typeface="Times New Roman" panose="02020603050405020304" pitchFamily="18" charset="0"/>
                <a:cs typeface="Times New Roman" panose="02020603050405020304" pitchFamily="18" charset="0"/>
              </a:rPr>
              <a:t>esamina  </a:t>
            </a:r>
            <a:r>
              <a:rPr lang="it-IT" sz="2600" dirty="0">
                <a:latin typeface="Times New Roman" panose="02020603050405020304" pitchFamily="18" charset="0"/>
                <a:cs typeface="Times New Roman" panose="02020603050405020304" pitchFamily="18" charset="0"/>
              </a:rPr>
              <a:t>i  disegni  di  legge  concernenti  le  </a:t>
            </a:r>
            <a:r>
              <a:rPr lang="it-IT" sz="2600" dirty="0" smtClean="0">
                <a:latin typeface="Times New Roman" panose="02020603050405020304" pitchFamily="18" charset="0"/>
                <a:cs typeface="Times New Roman" panose="02020603050405020304" pitchFamily="18" charset="0"/>
              </a:rPr>
              <a:t>materie  </a:t>
            </a:r>
            <a:r>
              <a:rPr lang="it-IT" sz="2600" b="1" dirty="0">
                <a:latin typeface="Times New Roman" panose="02020603050405020304" pitchFamily="18" charset="0"/>
                <a:cs typeface="Times New Roman" panose="02020603050405020304" pitchFamily="18" charset="0"/>
              </a:rPr>
              <a:t>di  cui  all’articolo  117</a:t>
            </a:r>
            <a:r>
              <a:rPr lang="it-IT" sz="2600" dirty="0">
                <a:latin typeface="Times New Roman" panose="02020603050405020304" pitchFamily="18" charset="0"/>
                <a:cs typeface="Times New Roman" panose="02020603050405020304" pitchFamily="18" charset="0"/>
              </a:rPr>
              <a:t>,  </a:t>
            </a:r>
            <a:r>
              <a:rPr lang="it-IT" sz="2600" b="1" dirty="0">
                <a:latin typeface="Times New Roman" panose="02020603050405020304" pitchFamily="18" charset="0"/>
                <a:cs typeface="Times New Roman" panose="02020603050405020304" pitchFamily="18" charset="0"/>
              </a:rPr>
              <a:t>secondo  comma</a:t>
            </a:r>
            <a:r>
              <a:rPr lang="it-IT" sz="2600" dirty="0" smtClean="0">
                <a:latin typeface="Times New Roman" panose="02020603050405020304" pitchFamily="18" charset="0"/>
                <a:cs typeface="Times New Roman" panose="02020603050405020304" pitchFamily="18" charset="0"/>
              </a:rPr>
              <a:t>, </a:t>
            </a:r>
            <a:r>
              <a:rPr lang="it-IT" sz="2600" b="1" dirty="0" smtClean="0">
                <a:latin typeface="Times New Roman" panose="02020603050405020304" pitchFamily="18" charset="0"/>
                <a:cs typeface="Times New Roman" panose="02020603050405020304" pitchFamily="18" charset="0"/>
              </a:rPr>
              <a:t>fatto  </a:t>
            </a:r>
            <a:r>
              <a:rPr lang="it-IT" sz="2600" b="1" dirty="0">
                <a:latin typeface="Times New Roman" panose="02020603050405020304" pitchFamily="18" charset="0"/>
                <a:cs typeface="Times New Roman" panose="02020603050405020304" pitchFamily="18" charset="0"/>
              </a:rPr>
              <a:t>salvo  </a:t>
            </a:r>
            <a:r>
              <a:rPr lang="it-IT" sz="2600" dirty="0">
                <a:latin typeface="Times New Roman" panose="02020603050405020304" pitchFamily="18" charset="0"/>
                <a:cs typeface="Times New Roman" panose="02020603050405020304" pitchFamily="18" charset="0"/>
              </a:rPr>
              <a:t>quanto  </a:t>
            </a:r>
            <a:r>
              <a:rPr lang="it-IT" sz="2600" dirty="0" smtClean="0">
                <a:latin typeface="Times New Roman" panose="02020603050405020304" pitchFamily="18" charset="0"/>
                <a:cs typeface="Times New Roman" panose="02020603050405020304" pitchFamily="18" charset="0"/>
              </a:rPr>
              <a:t>previsto  </a:t>
            </a:r>
            <a:r>
              <a:rPr lang="it-IT" sz="2600" b="1" dirty="0">
                <a:latin typeface="Times New Roman" panose="02020603050405020304" pitchFamily="18" charset="0"/>
                <a:cs typeface="Times New Roman" panose="02020603050405020304" pitchFamily="18" charset="0"/>
              </a:rPr>
              <a:t>dal  terzo  </a:t>
            </a:r>
            <a:r>
              <a:rPr lang="it-IT" sz="2600" b="1" dirty="0" smtClean="0">
                <a:latin typeface="Times New Roman" panose="02020603050405020304" pitchFamily="18" charset="0"/>
                <a:cs typeface="Times New Roman" panose="02020603050405020304" pitchFamily="18" charset="0"/>
              </a:rPr>
              <a:t>comma </a:t>
            </a:r>
            <a:r>
              <a:rPr lang="it-IT" sz="2600" dirty="0" smtClean="0">
                <a:latin typeface="Times New Roman" panose="02020603050405020304" pitchFamily="18" charset="0"/>
                <a:cs typeface="Times New Roman" panose="02020603050405020304" pitchFamily="18" charset="0"/>
              </a:rPr>
              <a:t>del  </a:t>
            </a:r>
            <a:r>
              <a:rPr lang="it-IT" sz="2600" dirty="0">
                <a:latin typeface="Times New Roman" panose="02020603050405020304" pitchFamily="18" charset="0"/>
                <a:cs typeface="Times New Roman" panose="02020603050405020304" pitchFamily="18" charset="0"/>
              </a:rPr>
              <a:t>presente  </a:t>
            </a:r>
            <a:r>
              <a:rPr lang="it-IT" sz="2600" dirty="0" smtClean="0">
                <a:latin typeface="Times New Roman" panose="02020603050405020304" pitchFamily="18" charset="0"/>
                <a:cs typeface="Times New Roman" panose="02020603050405020304" pitchFamily="18" charset="0"/>
              </a:rPr>
              <a:t>articolo</a:t>
            </a:r>
            <a:r>
              <a:rPr lang="it-IT" sz="2600" dirty="0">
                <a:latin typeface="Times New Roman" panose="02020603050405020304" pitchFamily="18" charset="0"/>
                <a:cs typeface="Times New Roman" panose="02020603050405020304" pitchFamily="18" charset="0"/>
              </a:rPr>
              <a:t>. </a:t>
            </a:r>
            <a:r>
              <a:rPr lang="it-IT" sz="2600" dirty="0" smtClean="0">
                <a:latin typeface="Times New Roman" panose="02020603050405020304" pitchFamily="18" charset="0"/>
                <a:cs typeface="Times New Roman" panose="02020603050405020304" pitchFamily="18" charset="0"/>
              </a:rPr>
              <a:t>(</a:t>
            </a:r>
            <a:r>
              <a:rPr lang="it-IT" sz="2600" b="1" dirty="0" smtClean="0">
                <a:latin typeface="Times New Roman" panose="02020603050405020304" pitchFamily="18" charset="0"/>
                <a:cs typeface="Times New Roman" panose="02020603050405020304" pitchFamily="18" charset="0"/>
              </a:rPr>
              <a:t>28</a:t>
            </a:r>
            <a:r>
              <a:rPr lang="it-IT" sz="2600" dirty="0" smtClean="0">
                <a:latin typeface="Times New Roman" panose="02020603050405020304" pitchFamily="18" charset="0"/>
                <a:cs typeface="Times New Roman" panose="02020603050405020304" pitchFamily="18" charset="0"/>
              </a:rPr>
              <a:t>) </a:t>
            </a:r>
            <a:r>
              <a:rPr lang="it-IT" sz="2600" dirty="0">
                <a:latin typeface="Times New Roman" panose="02020603050405020304" pitchFamily="18" charset="0"/>
                <a:cs typeface="Times New Roman" panose="02020603050405020304" pitchFamily="18" charset="0"/>
              </a:rPr>
              <a:t>Dopo  </a:t>
            </a:r>
            <a:r>
              <a:rPr lang="it-IT" sz="2600" dirty="0" smtClean="0">
                <a:latin typeface="Times New Roman" panose="02020603050405020304" pitchFamily="18" charset="0"/>
                <a:cs typeface="Times New Roman" panose="02020603050405020304" pitchFamily="18" charset="0"/>
              </a:rPr>
              <a:t>l’approvazione da </a:t>
            </a:r>
            <a:r>
              <a:rPr lang="it-IT" sz="2600" dirty="0">
                <a:latin typeface="Times New Roman" panose="02020603050405020304" pitchFamily="18" charset="0"/>
                <a:cs typeface="Times New Roman" panose="02020603050405020304" pitchFamily="18" charset="0"/>
              </a:rPr>
              <a:t>parte della Camera, a tali disegni di </a:t>
            </a:r>
            <a:r>
              <a:rPr lang="it-IT" sz="2600" dirty="0" smtClean="0">
                <a:latin typeface="Times New Roman" panose="02020603050405020304" pitchFamily="18" charset="0"/>
                <a:cs typeface="Times New Roman" panose="02020603050405020304" pitchFamily="18" charset="0"/>
              </a:rPr>
              <a:t>legge il Senato   </a:t>
            </a:r>
            <a:r>
              <a:rPr lang="it-IT" sz="2600" dirty="0">
                <a:latin typeface="Times New Roman" panose="02020603050405020304" pitchFamily="18" charset="0"/>
                <a:cs typeface="Times New Roman" panose="02020603050405020304" pitchFamily="18" charset="0"/>
              </a:rPr>
              <a:t>federale   della   Repubblica,   </a:t>
            </a:r>
            <a:r>
              <a:rPr lang="it-IT" sz="2600" dirty="0" smtClean="0">
                <a:latin typeface="Times New Roman" panose="02020603050405020304" pitchFamily="18" charset="0"/>
                <a:cs typeface="Times New Roman" panose="02020603050405020304" pitchFamily="18" charset="0"/>
              </a:rPr>
              <a:t>entro trenta  </a:t>
            </a:r>
            <a:r>
              <a:rPr lang="it-IT" sz="2600" dirty="0">
                <a:latin typeface="Times New Roman" panose="02020603050405020304" pitchFamily="18" charset="0"/>
                <a:cs typeface="Times New Roman" panose="02020603050405020304" pitchFamily="18" charset="0"/>
              </a:rPr>
              <a:t>giorni,  </a:t>
            </a:r>
            <a:r>
              <a:rPr lang="it-IT" sz="2600" dirty="0" smtClean="0">
                <a:latin typeface="Times New Roman" panose="02020603050405020304" pitchFamily="18" charset="0"/>
                <a:cs typeface="Times New Roman" panose="02020603050405020304" pitchFamily="18" charset="0"/>
              </a:rPr>
              <a:t>può proporre  </a:t>
            </a:r>
            <a:r>
              <a:rPr lang="it-IT" sz="2600" dirty="0">
                <a:latin typeface="Times New Roman" panose="02020603050405020304" pitchFamily="18" charset="0"/>
                <a:cs typeface="Times New Roman" panose="02020603050405020304" pitchFamily="18" charset="0"/>
              </a:rPr>
              <a:t>modifiche,  </a:t>
            </a:r>
            <a:r>
              <a:rPr lang="it-IT" sz="2600" dirty="0" smtClean="0">
                <a:latin typeface="Times New Roman" panose="02020603050405020304" pitchFamily="18" charset="0"/>
                <a:cs typeface="Times New Roman" panose="02020603050405020304" pitchFamily="18" charset="0"/>
              </a:rPr>
              <a:t>sulle quali  </a:t>
            </a:r>
            <a:r>
              <a:rPr lang="it-IT" sz="2600" dirty="0">
                <a:latin typeface="Times New Roman" panose="02020603050405020304" pitchFamily="18" charset="0"/>
                <a:cs typeface="Times New Roman" panose="02020603050405020304" pitchFamily="18" charset="0"/>
              </a:rPr>
              <a:t>la  Camera  decide  in  via  definitiva</a:t>
            </a:r>
            <a:r>
              <a:rPr lang="it-IT" sz="2600" dirty="0" smtClean="0">
                <a:latin typeface="Times New Roman" panose="02020603050405020304" pitchFamily="18" charset="0"/>
                <a:cs typeface="Times New Roman" panose="02020603050405020304" pitchFamily="18" charset="0"/>
              </a:rPr>
              <a:t>.(</a:t>
            </a:r>
            <a:r>
              <a:rPr lang="it-IT" sz="2600" b="1" dirty="0" smtClean="0">
                <a:latin typeface="Times New Roman" panose="02020603050405020304" pitchFamily="18" charset="0"/>
                <a:cs typeface="Times New Roman" panose="02020603050405020304" pitchFamily="18" charset="0"/>
              </a:rPr>
              <a:t>30)</a:t>
            </a:r>
            <a:r>
              <a:rPr lang="it-IT" sz="2600" dirty="0" smtClean="0">
                <a:latin typeface="Times New Roman" panose="02020603050405020304" pitchFamily="18" charset="0"/>
                <a:cs typeface="Times New Roman" panose="02020603050405020304" pitchFamily="18" charset="0"/>
              </a:rPr>
              <a:t>   I termini  </a:t>
            </a:r>
            <a:r>
              <a:rPr lang="it-IT" sz="2600" dirty="0">
                <a:latin typeface="Times New Roman" panose="02020603050405020304" pitchFamily="18" charset="0"/>
                <a:cs typeface="Times New Roman" panose="02020603050405020304" pitchFamily="18" charset="0"/>
              </a:rPr>
              <a:t>sono  ridotti  alla  </a:t>
            </a:r>
            <a:r>
              <a:rPr lang="it-IT" sz="2600" dirty="0" smtClean="0">
                <a:latin typeface="Times New Roman" panose="02020603050405020304" pitchFamily="18" charset="0"/>
                <a:cs typeface="Times New Roman" panose="02020603050405020304" pitchFamily="18" charset="0"/>
              </a:rPr>
              <a:t>metà per  </a:t>
            </a:r>
            <a:r>
              <a:rPr lang="it-IT" sz="2600" dirty="0">
                <a:latin typeface="Times New Roman" panose="02020603050405020304" pitchFamily="18" charset="0"/>
                <a:cs typeface="Times New Roman" panose="02020603050405020304" pitchFamily="18" charset="0"/>
              </a:rPr>
              <a:t>i  </a:t>
            </a:r>
            <a:r>
              <a:rPr lang="it-IT" sz="2600" dirty="0" smtClean="0">
                <a:latin typeface="Times New Roman" panose="02020603050405020304" pitchFamily="18" charset="0"/>
                <a:cs typeface="Times New Roman" panose="02020603050405020304" pitchFamily="18" charset="0"/>
              </a:rPr>
              <a:t>disegni di  </a:t>
            </a:r>
            <a:r>
              <a:rPr lang="it-IT" sz="2600" dirty="0">
                <a:latin typeface="Times New Roman" panose="02020603050405020304" pitchFamily="18" charset="0"/>
                <a:cs typeface="Times New Roman" panose="02020603050405020304" pitchFamily="18" charset="0"/>
              </a:rPr>
              <a:t>legge  di  conversione  dei  </a:t>
            </a:r>
            <a:r>
              <a:rPr lang="it-IT" sz="2600" dirty="0" err="1">
                <a:latin typeface="Times New Roman" panose="02020603050405020304" pitchFamily="18" charset="0"/>
                <a:cs typeface="Times New Roman" panose="02020603050405020304" pitchFamily="18" charset="0"/>
              </a:rPr>
              <a:t>decreti-legge</a:t>
            </a:r>
            <a:r>
              <a:rPr lang="it-IT" sz="2600" dirty="0">
                <a:latin typeface="Times New Roman" panose="02020603050405020304" pitchFamily="18" charset="0"/>
                <a:cs typeface="Times New Roman" panose="02020603050405020304" pitchFamily="18" charset="0"/>
              </a:rPr>
              <a:t>. </a:t>
            </a:r>
            <a:r>
              <a:rPr lang="it-IT" sz="2600" dirty="0" smtClean="0">
                <a:latin typeface="Times New Roman" panose="02020603050405020304" pitchFamily="18" charset="0"/>
                <a:cs typeface="Times New Roman" panose="02020603050405020304" pitchFamily="18" charset="0"/>
              </a:rPr>
              <a:t>(</a:t>
            </a:r>
            <a:r>
              <a:rPr lang="it-IT" sz="2600" b="1" dirty="0" smtClean="0">
                <a:latin typeface="Times New Roman" panose="02020603050405020304" pitchFamily="18" charset="0"/>
                <a:cs typeface="Times New Roman" panose="02020603050405020304" pitchFamily="18" charset="0"/>
              </a:rPr>
              <a:t>15</a:t>
            </a:r>
            <a:r>
              <a:rPr lang="it-IT" sz="2600" dirty="0" smtClean="0">
                <a:latin typeface="Times New Roman" panose="02020603050405020304" pitchFamily="18" charset="0"/>
                <a:cs typeface="Times New Roman" panose="02020603050405020304" pitchFamily="18" charset="0"/>
              </a:rPr>
              <a:t>) Il  </a:t>
            </a:r>
            <a:r>
              <a:rPr lang="it-IT" sz="2600" dirty="0">
                <a:latin typeface="Times New Roman" panose="02020603050405020304" pitchFamily="18" charset="0"/>
                <a:cs typeface="Times New Roman" panose="02020603050405020304" pitchFamily="18" charset="0"/>
              </a:rPr>
              <a:t>Senato  federale  della  Repubblica  </a:t>
            </a:r>
            <a:r>
              <a:rPr lang="it-IT" sz="2600" dirty="0" smtClean="0">
                <a:latin typeface="Times New Roman" panose="02020603050405020304" pitchFamily="18" charset="0"/>
                <a:cs typeface="Times New Roman" panose="02020603050405020304" pitchFamily="18" charset="0"/>
              </a:rPr>
              <a:t>esamina  </a:t>
            </a:r>
            <a:r>
              <a:rPr lang="it-IT" sz="2600" dirty="0">
                <a:latin typeface="Times New Roman" panose="02020603050405020304" pitchFamily="18" charset="0"/>
                <a:cs typeface="Times New Roman" panose="02020603050405020304" pitchFamily="18" charset="0"/>
              </a:rPr>
              <a:t>i  disegni  di  legge  concernenti  la  </a:t>
            </a:r>
            <a:r>
              <a:rPr lang="it-IT" sz="2600" dirty="0" smtClean="0">
                <a:latin typeface="Times New Roman" panose="02020603050405020304" pitchFamily="18" charset="0"/>
                <a:cs typeface="Times New Roman" panose="02020603050405020304" pitchFamily="18" charset="0"/>
              </a:rPr>
              <a:t>determinazione   </a:t>
            </a:r>
            <a:r>
              <a:rPr lang="it-IT" sz="2600" dirty="0">
                <a:latin typeface="Times New Roman" panose="02020603050405020304" pitchFamily="18" charset="0"/>
                <a:cs typeface="Times New Roman" panose="02020603050405020304" pitchFamily="18" charset="0"/>
              </a:rPr>
              <a:t>dei   </a:t>
            </a:r>
            <a:r>
              <a:rPr lang="it-IT" sz="2600" dirty="0" smtClean="0">
                <a:latin typeface="Times New Roman" panose="02020603050405020304" pitchFamily="18" charset="0"/>
                <a:cs typeface="Times New Roman" panose="02020603050405020304" pitchFamily="18" charset="0"/>
              </a:rPr>
              <a:t>princıpi   </a:t>
            </a:r>
            <a:r>
              <a:rPr lang="it-IT" sz="2600" dirty="0">
                <a:latin typeface="Times New Roman" panose="02020603050405020304" pitchFamily="18" charset="0"/>
                <a:cs typeface="Times New Roman" panose="02020603050405020304" pitchFamily="18" charset="0"/>
              </a:rPr>
              <a:t>fondamentali   </a:t>
            </a:r>
            <a:r>
              <a:rPr lang="it-IT" sz="2600" dirty="0" smtClean="0">
                <a:latin typeface="Times New Roman" panose="02020603050405020304" pitchFamily="18" charset="0"/>
                <a:cs typeface="Times New Roman" panose="02020603050405020304" pitchFamily="18" charset="0"/>
              </a:rPr>
              <a:t>nelle materie </a:t>
            </a:r>
            <a:r>
              <a:rPr lang="it-IT" sz="2600" dirty="0">
                <a:latin typeface="Times New Roman" panose="02020603050405020304" pitchFamily="18" charset="0"/>
                <a:cs typeface="Times New Roman" panose="02020603050405020304" pitchFamily="18" charset="0"/>
              </a:rPr>
              <a:t>di </a:t>
            </a:r>
            <a:r>
              <a:rPr lang="it-IT" sz="2600" b="1" dirty="0">
                <a:latin typeface="Times New Roman" panose="02020603050405020304" pitchFamily="18" charset="0"/>
                <a:cs typeface="Times New Roman" panose="02020603050405020304" pitchFamily="18" charset="0"/>
              </a:rPr>
              <a:t>cui all’articolo 117, terzo </a:t>
            </a:r>
            <a:r>
              <a:rPr lang="it-IT" sz="2600" b="1" dirty="0" smtClean="0">
                <a:latin typeface="Times New Roman" panose="02020603050405020304" pitchFamily="18" charset="0"/>
                <a:cs typeface="Times New Roman" panose="02020603050405020304" pitchFamily="18" charset="0"/>
              </a:rPr>
              <a:t>comma, fatto  </a:t>
            </a:r>
            <a:r>
              <a:rPr lang="it-IT" sz="2600" b="1" dirty="0">
                <a:latin typeface="Times New Roman" panose="02020603050405020304" pitchFamily="18" charset="0"/>
                <a:cs typeface="Times New Roman" panose="02020603050405020304" pitchFamily="18" charset="0"/>
              </a:rPr>
              <a:t>salvo  quanto  </a:t>
            </a:r>
            <a:r>
              <a:rPr lang="it-IT" sz="2600" b="1" dirty="0" smtClean="0">
                <a:latin typeface="Times New Roman" panose="02020603050405020304" pitchFamily="18" charset="0"/>
                <a:cs typeface="Times New Roman" panose="02020603050405020304" pitchFamily="18" charset="0"/>
              </a:rPr>
              <a:t>previsto dal  </a:t>
            </a:r>
            <a:r>
              <a:rPr lang="it-IT" sz="2600" b="1" dirty="0">
                <a:latin typeface="Times New Roman" panose="02020603050405020304" pitchFamily="18" charset="0"/>
                <a:cs typeface="Times New Roman" panose="02020603050405020304" pitchFamily="18" charset="0"/>
              </a:rPr>
              <a:t>terzo  </a:t>
            </a:r>
            <a:r>
              <a:rPr lang="it-IT" sz="2600" b="1" dirty="0" smtClean="0">
                <a:latin typeface="Times New Roman" panose="02020603050405020304" pitchFamily="18" charset="0"/>
                <a:cs typeface="Times New Roman" panose="02020603050405020304" pitchFamily="18" charset="0"/>
              </a:rPr>
              <a:t>comma del  </a:t>
            </a:r>
            <a:r>
              <a:rPr lang="it-IT" sz="2600" b="1" dirty="0">
                <a:latin typeface="Times New Roman" panose="02020603050405020304" pitchFamily="18" charset="0"/>
                <a:cs typeface="Times New Roman" panose="02020603050405020304" pitchFamily="18" charset="0"/>
              </a:rPr>
              <a:t>presente  articol</a:t>
            </a:r>
            <a:r>
              <a:rPr lang="it-IT" sz="2600" dirty="0">
                <a:latin typeface="Times New Roman" panose="02020603050405020304" pitchFamily="18" charset="0"/>
                <a:cs typeface="Times New Roman" panose="02020603050405020304" pitchFamily="18" charset="0"/>
              </a:rPr>
              <a:t>o. </a:t>
            </a:r>
            <a:r>
              <a:rPr lang="it-IT" sz="2600" dirty="0" smtClean="0">
                <a:latin typeface="Times New Roman" panose="02020603050405020304" pitchFamily="18" charset="0"/>
                <a:cs typeface="Times New Roman" panose="02020603050405020304" pitchFamily="18" charset="0"/>
              </a:rPr>
              <a:t>(</a:t>
            </a:r>
            <a:r>
              <a:rPr lang="it-IT" sz="2600" b="1" dirty="0" smtClean="0">
                <a:latin typeface="Times New Roman" panose="02020603050405020304" pitchFamily="18" charset="0"/>
                <a:cs typeface="Times New Roman" panose="02020603050405020304" pitchFamily="18" charset="0"/>
              </a:rPr>
              <a:t>34</a:t>
            </a:r>
            <a:r>
              <a:rPr lang="it-IT" sz="2600" dirty="0" smtClean="0">
                <a:latin typeface="Times New Roman" panose="02020603050405020304" pitchFamily="18" charset="0"/>
                <a:cs typeface="Times New Roman" panose="02020603050405020304" pitchFamily="18" charset="0"/>
              </a:rPr>
              <a:t>) Dopo  l’approvazione da  </a:t>
            </a:r>
            <a:r>
              <a:rPr lang="it-IT" sz="2600" dirty="0">
                <a:latin typeface="Times New Roman" panose="02020603050405020304" pitchFamily="18" charset="0"/>
                <a:cs typeface="Times New Roman" panose="02020603050405020304" pitchFamily="18" charset="0"/>
              </a:rPr>
              <a:t>parte  del  Senato,  a  tali  disegni  di  </a:t>
            </a:r>
            <a:r>
              <a:rPr lang="it-IT" sz="2600" dirty="0" smtClean="0">
                <a:latin typeface="Times New Roman" panose="02020603050405020304" pitchFamily="18" charset="0"/>
                <a:cs typeface="Times New Roman" panose="02020603050405020304" pitchFamily="18" charset="0"/>
              </a:rPr>
              <a:t>legge la  </a:t>
            </a:r>
            <a:r>
              <a:rPr lang="it-IT" sz="2600" dirty="0">
                <a:latin typeface="Times New Roman" panose="02020603050405020304" pitchFamily="18" charset="0"/>
                <a:cs typeface="Times New Roman" panose="02020603050405020304" pitchFamily="18" charset="0"/>
              </a:rPr>
              <a:t>Camera  dei  deputati,  entro  trenta  giorni</a:t>
            </a:r>
            <a:r>
              <a:rPr lang="it-IT" sz="2600" dirty="0" smtClean="0">
                <a:latin typeface="Times New Roman" panose="02020603050405020304" pitchFamily="18" charset="0"/>
                <a:cs typeface="Times New Roman" panose="02020603050405020304" pitchFamily="18" charset="0"/>
              </a:rPr>
              <a:t>, può proporre </a:t>
            </a:r>
            <a:r>
              <a:rPr lang="it-IT" sz="2600" dirty="0">
                <a:latin typeface="Times New Roman" panose="02020603050405020304" pitchFamily="18" charset="0"/>
                <a:cs typeface="Times New Roman" panose="02020603050405020304" pitchFamily="18" charset="0"/>
              </a:rPr>
              <a:t>modifiche, sulle quali il </a:t>
            </a:r>
            <a:r>
              <a:rPr lang="it-IT" sz="2600" dirty="0" smtClean="0">
                <a:latin typeface="Times New Roman" panose="02020603050405020304" pitchFamily="18" charset="0"/>
                <a:cs typeface="Times New Roman" panose="02020603050405020304" pitchFamily="18" charset="0"/>
              </a:rPr>
              <a:t>Senato decide </a:t>
            </a:r>
            <a:r>
              <a:rPr lang="it-IT" sz="2600" dirty="0">
                <a:latin typeface="Times New Roman" panose="02020603050405020304" pitchFamily="18" charset="0"/>
                <a:cs typeface="Times New Roman" panose="02020603050405020304" pitchFamily="18" charset="0"/>
              </a:rPr>
              <a:t>in via definitiva</a:t>
            </a:r>
            <a:r>
              <a:rPr lang="it-IT" sz="2600" dirty="0" smtClean="0">
                <a:latin typeface="Times New Roman" panose="02020603050405020304" pitchFamily="18" charset="0"/>
                <a:cs typeface="Times New Roman" panose="02020603050405020304" pitchFamily="18" charset="0"/>
              </a:rPr>
              <a:t>.(</a:t>
            </a:r>
            <a:r>
              <a:rPr lang="it-IT" sz="2600" b="1" dirty="0" smtClean="0">
                <a:latin typeface="Times New Roman" panose="02020603050405020304" pitchFamily="18" charset="0"/>
                <a:cs typeface="Times New Roman" panose="02020603050405020304" pitchFamily="18" charset="0"/>
              </a:rPr>
              <a:t>29</a:t>
            </a:r>
            <a:r>
              <a:rPr lang="it-IT" sz="2600" dirty="0" smtClean="0">
                <a:latin typeface="Times New Roman" panose="02020603050405020304" pitchFamily="18" charset="0"/>
                <a:cs typeface="Times New Roman" panose="02020603050405020304" pitchFamily="18" charset="0"/>
              </a:rPr>
              <a:t>)  </a:t>
            </a:r>
            <a:r>
              <a:rPr lang="it-IT" sz="2600" dirty="0">
                <a:latin typeface="Times New Roman" panose="02020603050405020304" pitchFamily="18" charset="0"/>
                <a:cs typeface="Times New Roman" panose="02020603050405020304" pitchFamily="18" charset="0"/>
              </a:rPr>
              <a:t>I termini sono </a:t>
            </a:r>
            <a:r>
              <a:rPr lang="it-IT" sz="2600" dirty="0" smtClean="0">
                <a:latin typeface="Times New Roman" panose="02020603050405020304" pitchFamily="18" charset="0"/>
                <a:cs typeface="Times New Roman" panose="02020603050405020304" pitchFamily="18" charset="0"/>
              </a:rPr>
              <a:t>ridotti alla  metà per  </a:t>
            </a:r>
            <a:r>
              <a:rPr lang="it-IT" sz="2600" dirty="0">
                <a:latin typeface="Times New Roman" panose="02020603050405020304" pitchFamily="18" charset="0"/>
                <a:cs typeface="Times New Roman" panose="02020603050405020304" pitchFamily="18" charset="0"/>
              </a:rPr>
              <a:t>i  disegni  di  legge  di  </a:t>
            </a:r>
            <a:r>
              <a:rPr lang="it-IT" sz="2600" dirty="0" smtClean="0">
                <a:latin typeface="Times New Roman" panose="02020603050405020304" pitchFamily="18" charset="0"/>
                <a:cs typeface="Times New Roman" panose="02020603050405020304" pitchFamily="18" charset="0"/>
              </a:rPr>
              <a:t>conversione  </a:t>
            </a:r>
            <a:r>
              <a:rPr lang="it-IT" sz="2600" dirty="0">
                <a:latin typeface="Times New Roman" panose="02020603050405020304" pitchFamily="18" charset="0"/>
                <a:cs typeface="Times New Roman" panose="02020603050405020304" pitchFamily="18" charset="0"/>
              </a:rPr>
              <a:t>dei  </a:t>
            </a:r>
            <a:r>
              <a:rPr lang="it-IT" sz="2600" dirty="0" err="1" smtClean="0">
                <a:latin typeface="Times New Roman" panose="02020603050405020304" pitchFamily="18" charset="0"/>
                <a:cs typeface="Times New Roman" panose="02020603050405020304" pitchFamily="18" charset="0"/>
              </a:rPr>
              <a:t>decreti-legge</a:t>
            </a:r>
            <a:r>
              <a:rPr lang="it-IT" sz="2600" dirty="0" smtClean="0">
                <a:latin typeface="Times New Roman" panose="02020603050405020304" pitchFamily="18" charset="0"/>
                <a:cs typeface="Times New Roman" panose="02020603050405020304" pitchFamily="18" charset="0"/>
              </a:rPr>
              <a:t>. (</a:t>
            </a:r>
            <a:r>
              <a:rPr lang="it-IT" sz="2600" b="1" dirty="0" smtClean="0">
                <a:latin typeface="Times New Roman" panose="02020603050405020304" pitchFamily="18" charset="0"/>
                <a:cs typeface="Times New Roman" panose="02020603050405020304" pitchFamily="18" charset="0"/>
              </a:rPr>
              <a:t>15</a:t>
            </a:r>
            <a:r>
              <a:rPr lang="it-IT" sz="26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992458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Art. 70 nella riforma del 2005</a:t>
            </a:r>
            <a:endParaRPr lang="it-IT" dirty="0">
              <a:latin typeface="Times New Roman" panose="02020603050405020304" pitchFamily="18" charset="0"/>
              <a:cs typeface="Times New Roman" panose="02020603050405020304" pitchFamily="18" charset="0"/>
            </a:endParaRPr>
          </a:p>
        </p:txBody>
      </p:sp>
      <p:sp>
        <p:nvSpPr>
          <p:cNvPr id="5" name="Segnaposto contenuto 4"/>
          <p:cNvSpPr>
            <a:spLocks noGrp="1"/>
          </p:cNvSpPr>
          <p:nvPr>
            <p:ph idx="1"/>
          </p:nvPr>
        </p:nvSpPr>
        <p:spPr/>
        <p:txBody>
          <a:bodyPr>
            <a:normAutofit/>
          </a:bodyPr>
          <a:lstStyle/>
          <a:p>
            <a:pPr marL="0" indent="0">
              <a:buNone/>
            </a:pPr>
            <a:r>
              <a:rPr lang="it-IT" dirty="0">
                <a:latin typeface="Times New Roman" panose="02020603050405020304" pitchFamily="18" charset="0"/>
                <a:cs typeface="Times New Roman" panose="02020603050405020304" pitchFamily="18" charset="0"/>
              </a:rPr>
              <a:t>La  funzione  legislativa  dello  Stato  è</a:t>
            </a:r>
            <a:r>
              <a:rPr lang="it-IT" dirty="0" smtClean="0">
                <a:latin typeface="Times New Roman" panose="02020603050405020304" pitchFamily="18" charset="0"/>
                <a:cs typeface="Times New Roman" panose="02020603050405020304" pitchFamily="18" charset="0"/>
              </a:rPr>
              <a:t> esercitata  </a:t>
            </a:r>
            <a:r>
              <a:rPr lang="it-IT" dirty="0">
                <a:latin typeface="Times New Roman" panose="02020603050405020304" pitchFamily="18" charset="0"/>
                <a:cs typeface="Times New Roman" panose="02020603050405020304" pitchFamily="18" charset="0"/>
              </a:rPr>
              <a:t>collettivamente  dalle  due  Camere  </a:t>
            </a:r>
            <a:r>
              <a:rPr lang="it-IT" dirty="0" smtClean="0">
                <a:latin typeface="Times New Roman" panose="02020603050405020304" pitchFamily="18" charset="0"/>
                <a:cs typeface="Times New Roman" panose="02020603050405020304" pitchFamily="18" charset="0"/>
              </a:rPr>
              <a:t>per l’esame  </a:t>
            </a:r>
            <a:r>
              <a:rPr lang="it-IT" dirty="0">
                <a:latin typeface="Times New Roman" panose="02020603050405020304" pitchFamily="18" charset="0"/>
                <a:cs typeface="Times New Roman" panose="02020603050405020304" pitchFamily="18" charset="0"/>
              </a:rPr>
              <a:t>dei  disegni  di  legge  concernenti  </a:t>
            </a:r>
            <a:r>
              <a:rPr lang="it-IT" dirty="0" smtClean="0">
                <a:latin typeface="Times New Roman" panose="02020603050405020304" pitchFamily="18" charset="0"/>
                <a:cs typeface="Times New Roman" panose="02020603050405020304" pitchFamily="18" charset="0"/>
              </a:rPr>
              <a:t>le materie   </a:t>
            </a:r>
            <a:r>
              <a:rPr lang="it-IT" dirty="0">
                <a:latin typeface="Times New Roman" panose="02020603050405020304" pitchFamily="18" charset="0"/>
                <a:cs typeface="Times New Roman" panose="02020603050405020304" pitchFamily="18" charset="0"/>
              </a:rPr>
              <a:t>di   cui   all’articolo   117,   </a:t>
            </a:r>
            <a:r>
              <a:rPr lang="it-IT" dirty="0" smtClean="0">
                <a:latin typeface="Times New Roman" panose="02020603050405020304" pitchFamily="18" charset="0"/>
                <a:cs typeface="Times New Roman" panose="02020603050405020304" pitchFamily="18" charset="0"/>
              </a:rPr>
              <a:t>secondo comma</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lettere m) e</a:t>
            </a:r>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p</a:t>
            </a:r>
            <a:r>
              <a:rPr lang="it-IT" dirty="0" smtClean="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e  119,  </a:t>
            </a:r>
            <a:r>
              <a:rPr lang="it-IT" dirty="0" smtClean="0">
                <a:latin typeface="Times New Roman" panose="02020603050405020304" pitchFamily="18" charset="0"/>
                <a:cs typeface="Times New Roman" panose="02020603050405020304" pitchFamily="18" charset="0"/>
              </a:rPr>
              <a:t>l’esercizio delle </a:t>
            </a:r>
            <a:r>
              <a:rPr lang="it-IT" dirty="0">
                <a:latin typeface="Times New Roman" panose="02020603050405020304" pitchFamily="18" charset="0"/>
                <a:cs typeface="Times New Roman" panose="02020603050405020304" pitchFamily="18" charset="0"/>
              </a:rPr>
              <a:t>funzioni </a:t>
            </a:r>
            <a:r>
              <a:rPr lang="it-IT" b="1" dirty="0">
                <a:latin typeface="Times New Roman" panose="02020603050405020304" pitchFamily="18" charset="0"/>
                <a:cs typeface="Times New Roman" panose="02020603050405020304" pitchFamily="18" charset="0"/>
              </a:rPr>
              <a:t>di cui all’articolo 120, secondo</a:t>
            </a:r>
          </a:p>
          <a:p>
            <a:pPr marL="0" indent="0">
              <a:buNone/>
            </a:pPr>
            <a:r>
              <a:rPr lang="it-IT" b="1" dirty="0">
                <a:latin typeface="Times New Roman" panose="02020603050405020304" pitchFamily="18" charset="0"/>
                <a:cs typeface="Times New Roman" panose="02020603050405020304" pitchFamily="18" charset="0"/>
              </a:rPr>
              <a:t>comma</a:t>
            </a:r>
            <a:r>
              <a:rPr lang="it-IT" dirty="0">
                <a:latin typeface="Times New Roman" panose="02020603050405020304" pitchFamily="18" charset="0"/>
                <a:cs typeface="Times New Roman" panose="02020603050405020304" pitchFamily="18" charset="0"/>
              </a:rPr>
              <a:t>,  il  sistema  di  elezione  della  </a:t>
            </a:r>
            <a:r>
              <a:rPr lang="it-IT" dirty="0" smtClean="0">
                <a:latin typeface="Times New Roman" panose="02020603050405020304" pitchFamily="18" charset="0"/>
                <a:cs typeface="Times New Roman" panose="02020603050405020304" pitchFamily="18" charset="0"/>
              </a:rPr>
              <a:t>Camera dei </a:t>
            </a:r>
            <a:r>
              <a:rPr lang="it-IT" dirty="0">
                <a:latin typeface="Times New Roman" panose="02020603050405020304" pitchFamily="18" charset="0"/>
                <a:cs typeface="Times New Roman" panose="02020603050405020304" pitchFamily="18" charset="0"/>
              </a:rPr>
              <a:t>deputati e </a:t>
            </a:r>
            <a:r>
              <a:rPr lang="it-IT" b="1" dirty="0">
                <a:latin typeface="Times New Roman" panose="02020603050405020304" pitchFamily="18" charset="0"/>
                <a:cs typeface="Times New Roman" panose="02020603050405020304" pitchFamily="18" charset="0"/>
              </a:rPr>
              <a:t>per il </a:t>
            </a:r>
            <a:r>
              <a:rPr lang="it-IT" dirty="0">
                <a:latin typeface="Times New Roman" panose="02020603050405020304" pitchFamily="18" charset="0"/>
                <a:cs typeface="Times New Roman" panose="02020603050405020304" pitchFamily="18" charset="0"/>
              </a:rPr>
              <a:t>Senato federale della Repubblica,  </a:t>
            </a:r>
            <a:r>
              <a:rPr lang="it-IT" dirty="0" smtClean="0">
                <a:latin typeface="Times New Roman" panose="02020603050405020304" pitchFamily="18" charset="0"/>
                <a:cs typeface="Times New Roman" panose="02020603050405020304" pitchFamily="18" charset="0"/>
              </a:rPr>
              <a:t>nonché nei  </a:t>
            </a:r>
            <a:r>
              <a:rPr lang="it-IT" dirty="0">
                <a:latin typeface="Times New Roman" panose="02020603050405020304" pitchFamily="18" charset="0"/>
                <a:cs typeface="Times New Roman" panose="02020603050405020304" pitchFamily="18" charset="0"/>
              </a:rPr>
              <a:t>casi  in  cui  la  </a:t>
            </a:r>
            <a:r>
              <a:rPr lang="it-IT" dirty="0" smtClean="0">
                <a:latin typeface="Times New Roman" panose="02020603050405020304" pitchFamily="18" charset="0"/>
                <a:cs typeface="Times New Roman" panose="02020603050405020304" pitchFamily="18" charset="0"/>
              </a:rPr>
              <a:t>Costituzione  </a:t>
            </a:r>
            <a:r>
              <a:rPr lang="it-IT" dirty="0">
                <a:latin typeface="Times New Roman" panose="02020603050405020304" pitchFamily="18" charset="0"/>
                <a:cs typeface="Times New Roman" panose="02020603050405020304" pitchFamily="18" charset="0"/>
              </a:rPr>
              <a:t>rinvia  espressamente  alla  legge  </a:t>
            </a:r>
            <a:r>
              <a:rPr lang="it-IT" dirty="0" smtClean="0">
                <a:latin typeface="Times New Roman" panose="02020603050405020304" pitchFamily="18" charset="0"/>
                <a:cs typeface="Times New Roman" panose="02020603050405020304" pitchFamily="18" charset="0"/>
              </a:rPr>
              <a:t>dello Stato  </a:t>
            </a:r>
            <a:r>
              <a:rPr lang="it-IT" dirty="0">
                <a:latin typeface="Times New Roman" panose="02020603050405020304" pitchFamily="18" charset="0"/>
                <a:cs typeface="Times New Roman" panose="02020603050405020304" pitchFamily="18" charset="0"/>
              </a:rPr>
              <a:t>o  alla  legge  della  Repubblica,  </a:t>
            </a:r>
            <a:r>
              <a:rPr lang="it-IT" b="1" dirty="0">
                <a:latin typeface="Times New Roman" panose="02020603050405020304" pitchFamily="18" charset="0"/>
                <a:cs typeface="Times New Roman" panose="02020603050405020304" pitchFamily="18" charset="0"/>
              </a:rPr>
              <a:t>di  </a:t>
            </a:r>
            <a:r>
              <a:rPr lang="it-IT" b="1" dirty="0" smtClean="0">
                <a:latin typeface="Times New Roman" panose="02020603050405020304" pitchFamily="18" charset="0"/>
                <a:cs typeface="Times New Roman" panose="02020603050405020304" pitchFamily="18" charset="0"/>
              </a:rPr>
              <a:t>cui agli   </a:t>
            </a:r>
            <a:r>
              <a:rPr lang="it-IT" b="1" dirty="0">
                <a:latin typeface="Times New Roman" panose="02020603050405020304" pitchFamily="18" charset="0"/>
                <a:cs typeface="Times New Roman" panose="02020603050405020304" pitchFamily="18" charset="0"/>
              </a:rPr>
              <a:t>articoli   117,   commi   quinto   e   nono</a:t>
            </a:r>
            <a:r>
              <a:rPr lang="it-IT" b="1" dirty="0" smtClean="0">
                <a:latin typeface="Times New Roman" panose="02020603050405020304" pitchFamily="18" charset="0"/>
                <a:cs typeface="Times New Roman" panose="02020603050405020304" pitchFamily="18" charset="0"/>
              </a:rPr>
              <a:t>, 118</a:t>
            </a:r>
            <a:r>
              <a:rPr lang="it-IT" b="1" dirty="0">
                <a:latin typeface="Times New Roman" panose="02020603050405020304" pitchFamily="18" charset="0"/>
                <a:cs typeface="Times New Roman" panose="02020603050405020304" pitchFamily="18" charset="0"/>
              </a:rPr>
              <a:t>,  commi  secondo  e  quinto,  122,  </a:t>
            </a:r>
            <a:r>
              <a:rPr lang="it-IT" b="1" dirty="0" smtClean="0">
                <a:latin typeface="Times New Roman" panose="02020603050405020304" pitchFamily="18" charset="0"/>
                <a:cs typeface="Times New Roman" panose="02020603050405020304" pitchFamily="18" charset="0"/>
              </a:rPr>
              <a:t>primo comma</a:t>
            </a:r>
            <a:r>
              <a:rPr lang="it-IT" b="1" dirty="0">
                <a:latin typeface="Times New Roman" panose="02020603050405020304" pitchFamily="18" charset="0"/>
                <a:cs typeface="Times New Roman" panose="02020603050405020304" pitchFamily="18" charset="0"/>
              </a:rPr>
              <a:t>,  125,  132,  secondo  comma,  e  133</a:t>
            </a:r>
            <a:r>
              <a:rPr lang="it-IT" b="1" dirty="0" smtClean="0">
                <a:latin typeface="Times New Roman" panose="02020603050405020304" pitchFamily="18" charset="0"/>
                <a:cs typeface="Times New Roman" panose="02020603050405020304" pitchFamily="18" charset="0"/>
              </a:rPr>
              <a:t>, secondo  comma. (99).</a:t>
            </a:r>
            <a:endParaRPr lang="it-IT"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59143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Art. 70 riforma costituzionale del 2005</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722290" y="1825625"/>
            <a:ext cx="10515600" cy="4351338"/>
          </a:xfrm>
        </p:spPr>
        <p:txBody>
          <a:bodyPr>
            <a:normAutofit fontScale="85000" lnSpcReduction="20000"/>
          </a:bodyPr>
          <a:lstStyle/>
          <a:p>
            <a:pPr marL="0" indent="0">
              <a:buNone/>
            </a:pPr>
            <a:r>
              <a:rPr lang="it-IT" dirty="0" smtClean="0">
                <a:latin typeface="Times New Roman" pitchFamily="18" charset="0"/>
                <a:cs typeface="Times New Roman" pitchFamily="18" charset="0"/>
              </a:rPr>
              <a:t>Se   </a:t>
            </a:r>
            <a:r>
              <a:rPr lang="it-IT" dirty="0">
                <a:latin typeface="Times New Roman" pitchFamily="18" charset="0"/>
                <a:cs typeface="Times New Roman" pitchFamily="18" charset="0"/>
              </a:rPr>
              <a:t>un   disegno   di   </a:t>
            </a:r>
            <a:r>
              <a:rPr lang="it-IT" dirty="0" smtClean="0">
                <a:latin typeface="Times New Roman" pitchFamily="18" charset="0"/>
                <a:cs typeface="Times New Roman" pitchFamily="18" charset="0"/>
              </a:rPr>
              <a:t>legge non è approvato </a:t>
            </a:r>
            <a:r>
              <a:rPr lang="it-IT" dirty="0">
                <a:latin typeface="Times New Roman" pitchFamily="18" charset="0"/>
                <a:cs typeface="Times New Roman" pitchFamily="18" charset="0"/>
              </a:rPr>
              <a:t>dalle due Camere nel </a:t>
            </a:r>
            <a:r>
              <a:rPr lang="it-IT" dirty="0" smtClean="0">
                <a:latin typeface="Times New Roman" pitchFamily="18" charset="0"/>
                <a:cs typeface="Times New Roman" pitchFamily="18" charset="0"/>
              </a:rPr>
              <a:t>medesimo </a:t>
            </a:r>
            <a:r>
              <a:rPr lang="it-IT" dirty="0">
                <a:latin typeface="Times New Roman" pitchFamily="18" charset="0"/>
                <a:cs typeface="Times New Roman" pitchFamily="18" charset="0"/>
              </a:rPr>
              <a:t>testo i Presidenti delle due Camere </a:t>
            </a:r>
            <a:r>
              <a:rPr lang="it-IT" dirty="0" smtClean="0">
                <a:latin typeface="Times New Roman" pitchFamily="18" charset="0"/>
                <a:cs typeface="Times New Roman" pitchFamily="18" charset="0"/>
              </a:rPr>
              <a:t>possono   </a:t>
            </a:r>
            <a:r>
              <a:rPr lang="it-IT" dirty="0">
                <a:latin typeface="Times New Roman" pitchFamily="18" charset="0"/>
                <a:cs typeface="Times New Roman" pitchFamily="18" charset="0"/>
              </a:rPr>
              <a:t>convocare,   d’intesa   tra   di   loro,   </a:t>
            </a:r>
            <a:r>
              <a:rPr lang="it-IT" dirty="0" smtClean="0">
                <a:latin typeface="Times New Roman" pitchFamily="18" charset="0"/>
                <a:cs typeface="Times New Roman" pitchFamily="18" charset="0"/>
              </a:rPr>
              <a:t>una commissione</a:t>
            </a:r>
            <a:r>
              <a:rPr lang="it-IT" dirty="0">
                <a:latin typeface="Times New Roman" pitchFamily="18" charset="0"/>
                <a:cs typeface="Times New Roman" pitchFamily="18" charset="0"/>
              </a:rPr>
              <a:t>,  composta  da  trenta  deputati  </a:t>
            </a:r>
            <a:r>
              <a:rPr lang="it-IT" dirty="0" smtClean="0">
                <a:latin typeface="Times New Roman" pitchFamily="18" charset="0"/>
                <a:cs typeface="Times New Roman" pitchFamily="18" charset="0"/>
              </a:rPr>
              <a:t>e da  </a:t>
            </a:r>
            <a:r>
              <a:rPr lang="it-IT" dirty="0">
                <a:latin typeface="Times New Roman" pitchFamily="18" charset="0"/>
                <a:cs typeface="Times New Roman" pitchFamily="18" charset="0"/>
              </a:rPr>
              <a:t>trenta  senatori,  secondo  il  criterio  di  </a:t>
            </a:r>
            <a:r>
              <a:rPr lang="it-IT" dirty="0" smtClean="0">
                <a:latin typeface="Times New Roman" pitchFamily="18" charset="0"/>
                <a:cs typeface="Times New Roman" pitchFamily="18" charset="0"/>
              </a:rPr>
              <a:t>proporzionalità rispetto  </a:t>
            </a:r>
            <a:r>
              <a:rPr lang="it-IT" dirty="0">
                <a:latin typeface="Times New Roman" pitchFamily="18" charset="0"/>
                <a:cs typeface="Times New Roman" pitchFamily="18" charset="0"/>
              </a:rPr>
              <a:t>alla  composizione  </a:t>
            </a:r>
            <a:r>
              <a:rPr lang="it-IT" dirty="0" smtClean="0">
                <a:latin typeface="Times New Roman" pitchFamily="18" charset="0"/>
                <a:cs typeface="Times New Roman" pitchFamily="18" charset="0"/>
              </a:rPr>
              <a:t>delle due  </a:t>
            </a:r>
            <a:r>
              <a:rPr lang="it-IT" dirty="0">
                <a:latin typeface="Times New Roman" pitchFamily="18" charset="0"/>
                <a:cs typeface="Times New Roman" pitchFamily="18" charset="0"/>
              </a:rPr>
              <a:t>Camere,  incaricata  di  proporre  un  </a:t>
            </a:r>
            <a:r>
              <a:rPr lang="it-IT" dirty="0" smtClean="0">
                <a:latin typeface="Times New Roman" pitchFamily="18" charset="0"/>
                <a:cs typeface="Times New Roman" pitchFamily="18" charset="0"/>
              </a:rPr>
              <a:t>testo unificato  </a:t>
            </a:r>
            <a:r>
              <a:rPr lang="it-IT" dirty="0">
                <a:latin typeface="Times New Roman" pitchFamily="18" charset="0"/>
                <a:cs typeface="Times New Roman" pitchFamily="18" charset="0"/>
              </a:rPr>
              <a:t>da  sottoporre  al  voto  finale  </a:t>
            </a:r>
            <a:r>
              <a:rPr lang="it-IT" dirty="0" smtClean="0">
                <a:latin typeface="Times New Roman" pitchFamily="18" charset="0"/>
                <a:cs typeface="Times New Roman" pitchFamily="18" charset="0"/>
              </a:rPr>
              <a:t>delle due  </a:t>
            </a:r>
            <a:r>
              <a:rPr lang="it-IT" dirty="0">
                <a:latin typeface="Times New Roman" pitchFamily="18" charset="0"/>
                <a:cs typeface="Times New Roman" pitchFamily="18" charset="0"/>
              </a:rPr>
              <a:t>Assemblee. </a:t>
            </a:r>
            <a:r>
              <a:rPr lang="it-IT" dirty="0" smtClean="0">
                <a:latin typeface="Times New Roman" pitchFamily="18" charset="0"/>
                <a:cs typeface="Times New Roman" pitchFamily="18" charset="0"/>
              </a:rPr>
              <a:t>(</a:t>
            </a:r>
            <a:r>
              <a:rPr lang="it-IT" b="1" dirty="0" smtClean="0">
                <a:latin typeface="Times New Roman" pitchFamily="18" charset="0"/>
                <a:cs typeface="Times New Roman" pitchFamily="18" charset="0"/>
              </a:rPr>
              <a:t>60</a:t>
            </a:r>
            <a:r>
              <a:rPr lang="it-IT" dirty="0" smtClean="0">
                <a:latin typeface="Times New Roman" pitchFamily="18" charset="0"/>
                <a:cs typeface="Times New Roman" pitchFamily="18" charset="0"/>
              </a:rPr>
              <a:t>) I Presidenti  </a:t>
            </a:r>
            <a:r>
              <a:rPr lang="it-IT" dirty="0">
                <a:latin typeface="Times New Roman" pitchFamily="18" charset="0"/>
                <a:cs typeface="Times New Roman" pitchFamily="18" charset="0"/>
              </a:rPr>
              <a:t>delle  </a:t>
            </a:r>
            <a:r>
              <a:rPr lang="it-IT" dirty="0" smtClean="0">
                <a:latin typeface="Times New Roman" pitchFamily="18" charset="0"/>
                <a:cs typeface="Times New Roman" pitchFamily="18" charset="0"/>
              </a:rPr>
              <a:t>Camere stabiliscono  </a:t>
            </a:r>
            <a:r>
              <a:rPr lang="it-IT" dirty="0">
                <a:latin typeface="Times New Roman" pitchFamily="18" charset="0"/>
                <a:cs typeface="Times New Roman" pitchFamily="18" charset="0"/>
              </a:rPr>
              <a:t>i  termini  per  l’elaborazione  </a:t>
            </a:r>
            <a:r>
              <a:rPr lang="it-IT" dirty="0" smtClean="0">
                <a:latin typeface="Times New Roman" pitchFamily="18" charset="0"/>
                <a:cs typeface="Times New Roman" pitchFamily="18" charset="0"/>
              </a:rPr>
              <a:t>del testo </a:t>
            </a:r>
            <a:r>
              <a:rPr lang="it-IT" dirty="0">
                <a:latin typeface="Times New Roman" pitchFamily="18" charset="0"/>
                <a:cs typeface="Times New Roman" pitchFamily="18" charset="0"/>
              </a:rPr>
              <a:t>e per le votazioni delle due Assemblee</a:t>
            </a:r>
            <a:r>
              <a:rPr lang="it-IT" dirty="0" smtClean="0">
                <a:latin typeface="Times New Roman" pitchFamily="18" charset="0"/>
                <a:cs typeface="Times New Roman" pitchFamily="18" charset="0"/>
              </a:rPr>
              <a:t>. (</a:t>
            </a:r>
            <a:r>
              <a:rPr lang="it-IT" b="1" dirty="0" smtClean="0">
                <a:latin typeface="Times New Roman" pitchFamily="18" charset="0"/>
                <a:cs typeface="Times New Roman" pitchFamily="18" charset="0"/>
              </a:rPr>
              <a:t>18</a:t>
            </a:r>
            <a:r>
              <a:rPr lang="it-IT" dirty="0" smtClean="0">
                <a:latin typeface="Times New Roman" pitchFamily="18" charset="0"/>
                <a:cs typeface="Times New Roman" pitchFamily="18" charset="0"/>
              </a:rPr>
              <a:t>) </a:t>
            </a:r>
            <a:r>
              <a:rPr lang="it-IT" b="1" dirty="0">
                <a:latin typeface="Times New Roman" pitchFamily="18" charset="0"/>
                <a:cs typeface="Times New Roman" pitchFamily="18" charset="0"/>
              </a:rPr>
              <a:t>Qualora</a:t>
            </a:r>
            <a:r>
              <a:rPr lang="it-IT" dirty="0">
                <a:latin typeface="Times New Roman" pitchFamily="18" charset="0"/>
                <a:cs typeface="Times New Roman" pitchFamily="18" charset="0"/>
              </a:rPr>
              <a:t>   il   Governo   </a:t>
            </a:r>
            <a:r>
              <a:rPr lang="it-IT" b="1" dirty="0">
                <a:latin typeface="Times New Roman" pitchFamily="18" charset="0"/>
                <a:cs typeface="Times New Roman" pitchFamily="18" charset="0"/>
              </a:rPr>
              <a:t>ritenga</a:t>
            </a:r>
            <a:r>
              <a:rPr lang="it-IT" dirty="0">
                <a:latin typeface="Times New Roman" pitchFamily="18" charset="0"/>
                <a:cs typeface="Times New Roman" pitchFamily="18" charset="0"/>
              </a:rPr>
              <a:t>   che   </a:t>
            </a:r>
            <a:r>
              <a:rPr lang="it-IT" dirty="0" smtClean="0">
                <a:latin typeface="Times New Roman" pitchFamily="18" charset="0"/>
                <a:cs typeface="Times New Roman" pitchFamily="18" charset="0"/>
              </a:rPr>
              <a:t>proprie modifiche  </a:t>
            </a:r>
            <a:r>
              <a:rPr lang="it-IT" dirty="0">
                <a:latin typeface="Times New Roman" pitchFamily="18" charset="0"/>
                <a:cs typeface="Times New Roman" pitchFamily="18" charset="0"/>
              </a:rPr>
              <a:t>a  un  disegno  di  legge,  </a:t>
            </a:r>
            <a:r>
              <a:rPr lang="it-IT" dirty="0" smtClean="0">
                <a:latin typeface="Times New Roman" pitchFamily="18" charset="0"/>
                <a:cs typeface="Times New Roman" pitchFamily="18" charset="0"/>
              </a:rPr>
              <a:t>sottoposto all’esame  </a:t>
            </a:r>
            <a:r>
              <a:rPr lang="it-IT" dirty="0">
                <a:latin typeface="Times New Roman" pitchFamily="18" charset="0"/>
                <a:cs typeface="Times New Roman" pitchFamily="18" charset="0"/>
              </a:rPr>
              <a:t>del  Senato  federale  della  </a:t>
            </a:r>
            <a:r>
              <a:rPr lang="it-IT" dirty="0" smtClean="0">
                <a:latin typeface="Times New Roman" pitchFamily="18" charset="0"/>
                <a:cs typeface="Times New Roman" pitchFamily="18" charset="0"/>
              </a:rPr>
              <a:t>Repubblica  </a:t>
            </a:r>
            <a:r>
              <a:rPr lang="it-IT" b="1" dirty="0">
                <a:latin typeface="Times New Roman" pitchFamily="18" charset="0"/>
                <a:cs typeface="Times New Roman" pitchFamily="18" charset="0"/>
              </a:rPr>
              <a:t>ai  sensi  del  </a:t>
            </a:r>
            <a:r>
              <a:rPr lang="it-IT" b="1" dirty="0" smtClean="0">
                <a:latin typeface="Times New Roman" pitchFamily="18" charset="0"/>
                <a:cs typeface="Times New Roman" pitchFamily="18" charset="0"/>
              </a:rPr>
              <a:t>secondo  </a:t>
            </a:r>
            <a:r>
              <a:rPr lang="it-IT" b="1" dirty="0">
                <a:latin typeface="Times New Roman" pitchFamily="18" charset="0"/>
                <a:cs typeface="Times New Roman" pitchFamily="18" charset="0"/>
              </a:rPr>
              <a:t>comma</a:t>
            </a:r>
            <a:r>
              <a:rPr lang="it-IT" dirty="0">
                <a:latin typeface="Times New Roman" pitchFamily="18" charset="0"/>
                <a:cs typeface="Times New Roman" pitchFamily="18" charset="0"/>
              </a:rPr>
              <a:t>,  siano  essenziali  per  l’attuazione  del  suo  </a:t>
            </a:r>
            <a:r>
              <a:rPr lang="it-IT" dirty="0" smtClean="0">
                <a:latin typeface="Times New Roman" pitchFamily="18" charset="0"/>
                <a:cs typeface="Times New Roman" pitchFamily="18" charset="0"/>
              </a:rPr>
              <a:t>programma approvato  </a:t>
            </a:r>
            <a:r>
              <a:rPr lang="it-IT" dirty="0">
                <a:latin typeface="Times New Roman" pitchFamily="18" charset="0"/>
                <a:cs typeface="Times New Roman" pitchFamily="18" charset="0"/>
              </a:rPr>
              <a:t>dalla  Camera  dei  deputati,  </a:t>
            </a:r>
            <a:r>
              <a:rPr lang="it-IT" b="1" dirty="0" smtClean="0">
                <a:solidFill>
                  <a:srgbClr val="FF0000"/>
                </a:solidFill>
                <a:latin typeface="Times New Roman" pitchFamily="18" charset="0"/>
                <a:cs typeface="Times New Roman" pitchFamily="18" charset="0"/>
              </a:rPr>
              <a:t>ovvero</a:t>
            </a:r>
            <a:r>
              <a:rPr lang="it-IT" dirty="0" smtClean="0">
                <a:latin typeface="Times New Roman" pitchFamily="18" charset="0"/>
                <a:cs typeface="Times New Roman" pitchFamily="18" charset="0"/>
              </a:rPr>
              <a:t> per  </a:t>
            </a:r>
            <a:r>
              <a:rPr lang="it-IT" dirty="0">
                <a:latin typeface="Times New Roman" pitchFamily="18" charset="0"/>
                <a:cs typeface="Times New Roman" pitchFamily="18" charset="0"/>
              </a:rPr>
              <a:t>la  tutela  delle  </a:t>
            </a:r>
            <a:r>
              <a:rPr lang="it-IT" dirty="0" smtClean="0">
                <a:latin typeface="Times New Roman" pitchFamily="18" charset="0"/>
                <a:cs typeface="Times New Roman" pitchFamily="18" charset="0"/>
              </a:rPr>
              <a:t>finalità </a:t>
            </a:r>
            <a:r>
              <a:rPr lang="it-IT" b="1" dirty="0" smtClean="0">
                <a:latin typeface="Times New Roman" pitchFamily="18" charset="0"/>
                <a:cs typeface="Times New Roman" pitchFamily="18" charset="0"/>
              </a:rPr>
              <a:t>di  </a:t>
            </a:r>
            <a:r>
              <a:rPr lang="it-IT" b="1" dirty="0">
                <a:latin typeface="Times New Roman" pitchFamily="18" charset="0"/>
                <a:cs typeface="Times New Roman" pitchFamily="18" charset="0"/>
              </a:rPr>
              <a:t>cui  </a:t>
            </a:r>
            <a:r>
              <a:rPr lang="it-IT" b="1" dirty="0" smtClean="0">
                <a:latin typeface="Times New Roman" pitchFamily="18" charset="0"/>
                <a:cs typeface="Times New Roman" pitchFamily="18" charset="0"/>
              </a:rPr>
              <a:t>all’articolo 120</a:t>
            </a:r>
            <a:r>
              <a:rPr lang="it-IT" b="1" dirty="0">
                <a:latin typeface="Times New Roman" pitchFamily="18" charset="0"/>
                <a:cs typeface="Times New Roman" pitchFamily="18" charset="0"/>
              </a:rPr>
              <a:t>, secondo comma</a:t>
            </a:r>
            <a:r>
              <a:rPr lang="it-IT" dirty="0">
                <a:latin typeface="Times New Roman" pitchFamily="18" charset="0"/>
                <a:cs typeface="Times New Roman" pitchFamily="18" charset="0"/>
              </a:rPr>
              <a:t>, il Presidente della </a:t>
            </a:r>
            <a:r>
              <a:rPr lang="it-IT" dirty="0" smtClean="0">
                <a:latin typeface="Times New Roman" pitchFamily="18" charset="0"/>
                <a:cs typeface="Times New Roman" pitchFamily="18" charset="0"/>
              </a:rPr>
              <a:t>Repubblica</a:t>
            </a:r>
            <a:r>
              <a:rPr lang="it-IT" dirty="0">
                <a:latin typeface="Times New Roman" pitchFamily="18" charset="0"/>
                <a:cs typeface="Times New Roman" pitchFamily="18" charset="0"/>
              </a:rPr>
              <a:t>,  verificati  i  presupposti  </a:t>
            </a:r>
            <a:r>
              <a:rPr lang="it-IT" dirty="0" smtClean="0">
                <a:latin typeface="Times New Roman" pitchFamily="18" charset="0"/>
                <a:cs typeface="Times New Roman" pitchFamily="18" charset="0"/>
              </a:rPr>
              <a:t>costituzionali</a:t>
            </a:r>
            <a:r>
              <a:rPr lang="it-IT" dirty="0">
                <a:latin typeface="Times New Roman" pitchFamily="18" charset="0"/>
                <a:cs typeface="Times New Roman" pitchFamily="18" charset="0"/>
              </a:rPr>
              <a:t>,  </a:t>
            </a:r>
            <a:r>
              <a:rPr lang="it-IT" dirty="0" smtClean="0">
                <a:latin typeface="Times New Roman" pitchFamily="18" charset="0"/>
                <a:cs typeface="Times New Roman" pitchFamily="18" charset="0"/>
              </a:rPr>
              <a:t>può autorizzare  </a:t>
            </a:r>
            <a:r>
              <a:rPr lang="it-IT" dirty="0">
                <a:latin typeface="Times New Roman" pitchFamily="18" charset="0"/>
                <a:cs typeface="Times New Roman" pitchFamily="18" charset="0"/>
              </a:rPr>
              <a:t>il  Primo  ministro  </a:t>
            </a:r>
            <a:r>
              <a:rPr lang="it-IT" dirty="0" smtClean="0">
                <a:latin typeface="Times New Roman" pitchFamily="18" charset="0"/>
                <a:cs typeface="Times New Roman" pitchFamily="18" charset="0"/>
              </a:rPr>
              <a:t>ad esporne </a:t>
            </a:r>
            <a:r>
              <a:rPr lang="it-IT" dirty="0">
                <a:latin typeface="Times New Roman" pitchFamily="18" charset="0"/>
                <a:cs typeface="Times New Roman" pitchFamily="18" charset="0"/>
              </a:rPr>
              <a:t>le motivazioni al Senato, che </a:t>
            </a:r>
            <a:r>
              <a:rPr lang="it-IT" dirty="0" smtClean="0">
                <a:latin typeface="Times New Roman" pitchFamily="18" charset="0"/>
                <a:cs typeface="Times New Roman" pitchFamily="18" charset="0"/>
              </a:rPr>
              <a:t>decide entro  </a:t>
            </a:r>
            <a:r>
              <a:rPr lang="it-IT" dirty="0">
                <a:latin typeface="Times New Roman" pitchFamily="18" charset="0"/>
                <a:cs typeface="Times New Roman" pitchFamily="18" charset="0"/>
              </a:rPr>
              <a:t>trenta  giorni. </a:t>
            </a:r>
            <a:r>
              <a:rPr lang="it-IT" dirty="0" smtClean="0">
                <a:latin typeface="Times New Roman" pitchFamily="18" charset="0"/>
                <a:cs typeface="Times New Roman" pitchFamily="18" charset="0"/>
              </a:rPr>
              <a:t>(</a:t>
            </a:r>
            <a:r>
              <a:rPr lang="it-IT" b="1" dirty="0" smtClean="0">
                <a:latin typeface="Times New Roman" pitchFamily="18" charset="0"/>
                <a:cs typeface="Times New Roman" pitchFamily="18" charset="0"/>
              </a:rPr>
              <a:t>72)</a:t>
            </a:r>
            <a:r>
              <a:rPr lang="it-IT" dirty="0" smtClean="0">
                <a:latin typeface="Times New Roman" pitchFamily="18" charset="0"/>
                <a:cs typeface="Times New Roman" pitchFamily="18" charset="0"/>
              </a:rPr>
              <a:t> Se  </a:t>
            </a:r>
            <a:r>
              <a:rPr lang="it-IT" dirty="0">
                <a:latin typeface="Times New Roman" pitchFamily="18" charset="0"/>
                <a:cs typeface="Times New Roman" pitchFamily="18" charset="0"/>
              </a:rPr>
              <a:t>tali  modifiche  </a:t>
            </a:r>
            <a:r>
              <a:rPr lang="it-IT" dirty="0" smtClean="0">
                <a:latin typeface="Times New Roman" pitchFamily="18" charset="0"/>
                <a:cs typeface="Times New Roman" pitchFamily="18" charset="0"/>
              </a:rPr>
              <a:t>non sono  </a:t>
            </a:r>
            <a:r>
              <a:rPr lang="it-IT" dirty="0">
                <a:latin typeface="Times New Roman" pitchFamily="18" charset="0"/>
                <a:cs typeface="Times New Roman" pitchFamily="18" charset="0"/>
              </a:rPr>
              <a:t>accolte  dal  Senato,  il  disegno  di  </a:t>
            </a:r>
            <a:r>
              <a:rPr lang="it-IT" dirty="0" smtClean="0">
                <a:latin typeface="Times New Roman" pitchFamily="18" charset="0"/>
                <a:cs typeface="Times New Roman" pitchFamily="18" charset="0"/>
              </a:rPr>
              <a:t>legge è trasmesso  </a:t>
            </a:r>
            <a:r>
              <a:rPr lang="it-IT" dirty="0">
                <a:latin typeface="Times New Roman" pitchFamily="18" charset="0"/>
                <a:cs typeface="Times New Roman" pitchFamily="18" charset="0"/>
              </a:rPr>
              <a:t>alla  Camera  che  decide  in  </a:t>
            </a:r>
            <a:r>
              <a:rPr lang="it-IT" dirty="0" smtClean="0">
                <a:latin typeface="Times New Roman" pitchFamily="18" charset="0"/>
                <a:cs typeface="Times New Roman" pitchFamily="18" charset="0"/>
              </a:rPr>
              <a:t>via definitiva  </a:t>
            </a:r>
            <a:r>
              <a:rPr lang="it-IT" dirty="0">
                <a:latin typeface="Times New Roman" pitchFamily="18" charset="0"/>
                <a:cs typeface="Times New Roman" pitchFamily="18" charset="0"/>
              </a:rPr>
              <a:t>a  maggioranza  assoluta  dei  </a:t>
            </a:r>
            <a:r>
              <a:rPr lang="it-IT" dirty="0" smtClean="0">
                <a:latin typeface="Times New Roman" pitchFamily="18" charset="0"/>
                <a:cs typeface="Times New Roman" pitchFamily="18" charset="0"/>
              </a:rPr>
              <a:t>suoi componenti  </a:t>
            </a:r>
            <a:r>
              <a:rPr lang="it-IT" dirty="0">
                <a:latin typeface="Times New Roman" pitchFamily="18" charset="0"/>
                <a:cs typeface="Times New Roman" pitchFamily="18" charset="0"/>
              </a:rPr>
              <a:t>sulle  modifiche  </a:t>
            </a:r>
            <a:r>
              <a:rPr lang="it-IT" dirty="0" smtClean="0">
                <a:latin typeface="Times New Roman" pitchFamily="18" charset="0"/>
                <a:cs typeface="Times New Roman" pitchFamily="18" charset="0"/>
              </a:rPr>
              <a:t>proposte. </a:t>
            </a:r>
            <a:r>
              <a:rPr lang="it-IT" b="1" dirty="0" smtClean="0">
                <a:latin typeface="Times New Roman" pitchFamily="18" charset="0"/>
                <a:cs typeface="Times New Roman" pitchFamily="18" charset="0"/>
              </a:rPr>
              <a:t>(32)</a:t>
            </a:r>
            <a:endParaRPr lang="it-IT" b="1" dirty="0">
              <a:latin typeface="Times New Roman" pitchFamily="18" charset="0"/>
              <a:cs typeface="Times New Roman" pitchFamily="18" charset="0"/>
            </a:endParaRPr>
          </a:p>
        </p:txBody>
      </p:sp>
    </p:spTree>
    <p:extLst>
      <p:ext uri="{BB962C8B-B14F-4D97-AF65-F5344CB8AC3E}">
        <p14:creationId xmlns:p14="http://schemas.microsoft.com/office/powerpoint/2010/main" val="2025292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Linguaggio giuridico</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lnSpcReduction="10000"/>
          </a:bodyPr>
          <a:lstStyle/>
          <a:p>
            <a:pPr>
              <a:buNone/>
            </a:pPr>
            <a:r>
              <a:rPr lang="it-IT" dirty="0" smtClean="0"/>
              <a:t>- </a:t>
            </a:r>
            <a:r>
              <a:rPr lang="it-IT" dirty="0" smtClean="0">
                <a:latin typeface="Times New Roman" panose="02020603050405020304" pitchFamily="18" charset="0"/>
                <a:cs typeface="Times New Roman" panose="02020603050405020304" pitchFamily="18" charset="0"/>
              </a:rPr>
              <a:t>Con </a:t>
            </a:r>
            <a:r>
              <a:rPr lang="it-IT" i="1" dirty="0" smtClean="0">
                <a:latin typeface="Times New Roman" panose="02020603050405020304" pitchFamily="18" charset="0"/>
                <a:cs typeface="Times New Roman" panose="02020603050405020304" pitchFamily="18" charset="0"/>
              </a:rPr>
              <a:t>linguaggio giuridico</a:t>
            </a:r>
            <a:r>
              <a:rPr lang="it-IT" dirty="0" smtClean="0">
                <a:latin typeface="Times New Roman" panose="02020603050405020304" pitchFamily="18" charset="0"/>
                <a:cs typeface="Times New Roman" panose="02020603050405020304" pitchFamily="18" charset="0"/>
              </a:rPr>
              <a:t> ci si riferisce </a:t>
            </a:r>
            <a:r>
              <a:rPr lang="it-IT" b="1" dirty="0" smtClean="0">
                <a:latin typeface="Times New Roman" panose="02020603050405020304" pitchFamily="18" charset="0"/>
                <a:cs typeface="Times New Roman" panose="02020603050405020304" pitchFamily="18" charset="0"/>
              </a:rPr>
              <a:t>al linguaggio settoriale dei testi prodotti in campo giuridico: testi normativi, come leggi, decreti, regolamenti; testi applicativi in ambito processuale, come sentenze e ricorsi; testi interpretativi; testi di dottrina giuridica (manuali di diritto, articoli, commenti a sentenze</a:t>
            </a:r>
            <a:r>
              <a:rPr lang="it-IT" dirty="0" smtClean="0">
                <a:latin typeface="Times New Roman" panose="02020603050405020304" pitchFamily="18" charset="0"/>
                <a:cs typeface="Times New Roman" panose="02020603050405020304" pitchFamily="18" charset="0"/>
              </a:rPr>
              <a:t>).</a:t>
            </a:r>
          </a:p>
          <a:p>
            <a:pPr>
              <a:buNone/>
            </a:pPr>
            <a:r>
              <a:rPr lang="it-IT" dirty="0" smtClean="0">
                <a:latin typeface="Times New Roman" panose="02020603050405020304" pitchFamily="18" charset="0"/>
                <a:cs typeface="Times New Roman" panose="02020603050405020304" pitchFamily="18" charset="0"/>
              </a:rPr>
              <a:t> - Nel diritto, la lingua non è solamente uno strumento per esporre, argomentare, narrare, descrivere; ma è un elemento costitutivo. Il diritto si costruisce grazie alla lingua.</a:t>
            </a:r>
          </a:p>
          <a:p>
            <a:pPr>
              <a:buNone/>
            </a:pP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Il compito di una Costituzione è </a:t>
            </a:r>
            <a:r>
              <a:rPr lang="it-IT" b="1" dirty="0" smtClean="0">
                <a:latin typeface="Times New Roman" panose="02020603050405020304" pitchFamily="18" charset="0"/>
                <a:cs typeface="Times New Roman" panose="02020603050405020304" pitchFamily="18" charset="0"/>
              </a:rPr>
              <a:t>"creare </a:t>
            </a:r>
            <a:r>
              <a:rPr lang="it-IT" b="1" dirty="0">
                <a:latin typeface="Times New Roman" panose="02020603050405020304" pitchFamily="18" charset="0"/>
                <a:cs typeface="Times New Roman" panose="02020603050405020304" pitchFamily="18" charset="0"/>
              </a:rPr>
              <a:t>una nazione attraverso le parole</a:t>
            </a:r>
            <a:r>
              <a:rPr lang="it-IT" b="1" dirty="0" smtClean="0">
                <a:latin typeface="Times New Roman" panose="02020603050405020304" pitchFamily="18" charset="0"/>
                <a:cs typeface="Times New Roman" panose="02020603050405020304" pitchFamily="18" charset="0"/>
              </a:rPr>
              <a:t>"</a:t>
            </a:r>
            <a:r>
              <a:rPr lang="it-IT" dirty="0" smtClean="0">
                <a:latin typeface="Times New Roman" panose="02020603050405020304" pitchFamily="18" charset="0"/>
                <a:cs typeface="Times New Roman" panose="02020603050405020304" pitchFamily="18" charset="0"/>
              </a:rPr>
              <a:t>.</a:t>
            </a:r>
            <a:r>
              <a:rPr lang="it-IT" dirty="0">
                <a:latin typeface="Times New Roman" panose="02020603050405020304" pitchFamily="18" charset="0"/>
                <a:cs typeface="Times New Roman" panose="02020603050405020304" pitchFamily="18" charset="0"/>
              </a:rPr>
              <a:t> L. H. </a:t>
            </a:r>
            <a:r>
              <a:rPr lang="it-IT" dirty="0" err="1" smtClean="0">
                <a:latin typeface="Times New Roman" panose="02020603050405020304" pitchFamily="18" charset="0"/>
                <a:cs typeface="Times New Roman" panose="02020603050405020304" pitchFamily="18" charset="0"/>
              </a:rPr>
              <a:t>Tribe</a:t>
            </a:r>
            <a:r>
              <a:rPr lang="it-IT" dirty="0" smtClean="0">
                <a:latin typeface="Times New Roman" panose="02020603050405020304" pitchFamily="18" charset="0"/>
                <a:cs typeface="Times New Roman" panose="02020603050405020304" pitchFamily="18" charset="0"/>
              </a:rPr>
              <a:t>-M</a:t>
            </a:r>
            <a:r>
              <a:rPr lang="it-IT" dirty="0">
                <a:latin typeface="Times New Roman" panose="02020603050405020304" pitchFamily="18" charset="0"/>
                <a:cs typeface="Times New Roman" panose="02020603050405020304" pitchFamily="18" charset="0"/>
              </a:rPr>
              <a:t>. C. </a:t>
            </a:r>
            <a:r>
              <a:rPr lang="it-IT" dirty="0" err="1" smtClean="0">
                <a:latin typeface="Times New Roman" panose="02020603050405020304" pitchFamily="18" charset="0"/>
                <a:cs typeface="Times New Roman" panose="02020603050405020304" pitchFamily="18" charset="0"/>
              </a:rPr>
              <a:t>Dorf</a:t>
            </a:r>
            <a:r>
              <a:rPr lang="it-IT" dirty="0" smtClean="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Leggere la Costituzione – Una lezione americana</a:t>
            </a:r>
            <a:r>
              <a:rPr lang="it-IT" dirty="0">
                <a:latin typeface="Times New Roman" panose="02020603050405020304" pitchFamily="18" charset="0"/>
                <a:cs typeface="Times New Roman" panose="02020603050405020304" pitchFamily="18" charset="0"/>
              </a:rPr>
              <a:t>, Bologna 2005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Art. 70 riforma 2005</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92500" lnSpcReduction="20000"/>
          </a:bodyPr>
          <a:lstStyle/>
          <a:p>
            <a:pPr marL="0" indent="0">
              <a:buNone/>
            </a:pPr>
            <a:r>
              <a:rPr lang="it-IT" dirty="0">
                <a:latin typeface="Times New Roman" panose="02020603050405020304" pitchFamily="18" charset="0"/>
                <a:cs typeface="Times New Roman" panose="02020603050405020304" pitchFamily="18" charset="0"/>
              </a:rPr>
              <a:t>L’autorizzazione da parte del Presidente della Repubblica </a:t>
            </a:r>
            <a:r>
              <a:rPr lang="it-IT" b="1" dirty="0">
                <a:latin typeface="Times New Roman" panose="02020603050405020304" pitchFamily="18" charset="0"/>
                <a:cs typeface="Times New Roman" panose="02020603050405020304" pitchFamily="18" charset="0"/>
              </a:rPr>
              <a:t>di cui al quarto comma </a:t>
            </a:r>
            <a:r>
              <a:rPr lang="it-IT" dirty="0" smtClean="0">
                <a:latin typeface="Times New Roman" panose="02020603050405020304" pitchFamily="18" charset="0"/>
                <a:cs typeface="Times New Roman" panose="02020603050405020304" pitchFamily="18" charset="0"/>
              </a:rPr>
              <a:t>pu</a:t>
            </a:r>
            <a:r>
              <a:rPr lang="it-IT" dirty="0">
                <a:latin typeface="Times New Roman" panose="02020603050405020304" pitchFamily="18" charset="0"/>
                <a:cs typeface="Times New Roman" panose="02020603050405020304" pitchFamily="18" charset="0"/>
              </a:rPr>
              <a:t>ò</a:t>
            </a:r>
            <a:r>
              <a:rPr lang="it-IT" dirty="0" smtClean="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avere ad oggetto esclusivamente le modifiche proposte dal Governo ed approvate dalla Camera dei deputati </a:t>
            </a:r>
            <a:r>
              <a:rPr lang="it-IT" b="1" dirty="0">
                <a:latin typeface="Times New Roman" panose="02020603050405020304" pitchFamily="18" charset="0"/>
                <a:cs typeface="Times New Roman" panose="02020603050405020304" pitchFamily="18" charset="0"/>
              </a:rPr>
              <a:t>ai sensi del secondo periodo del secondo comma. </a:t>
            </a:r>
            <a:r>
              <a:rPr lang="it-IT" b="1" dirty="0" smtClean="0">
                <a:latin typeface="Times New Roman" panose="02020603050405020304" pitchFamily="18" charset="0"/>
                <a:cs typeface="Times New Roman" panose="02020603050405020304" pitchFamily="18" charset="0"/>
              </a:rPr>
              <a:t> (36</a:t>
            </a:r>
            <a:r>
              <a:rPr lang="it-IT" dirty="0" smtClean="0">
                <a:latin typeface="Times New Roman" panose="02020603050405020304" pitchFamily="18" charset="0"/>
                <a:cs typeface="Times New Roman" panose="02020603050405020304" pitchFamily="18" charset="0"/>
              </a:rPr>
              <a:t>) I </a:t>
            </a:r>
            <a:r>
              <a:rPr lang="it-IT" dirty="0">
                <a:latin typeface="Times New Roman" panose="02020603050405020304" pitchFamily="18" charset="0"/>
                <a:cs typeface="Times New Roman" panose="02020603050405020304" pitchFamily="18" charset="0"/>
              </a:rPr>
              <a:t>Presidenti del Senato federale della Repubblica e della Camera dei deputati, d’intesa tra di loro, decidono le eventuali questioni di competenza tra le due Camere, sollevate secondo le norme dei rispettivi regolamenti, in ordine all’esercizio della funzione legislativa</a:t>
            </a: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(39</a:t>
            </a:r>
            <a:r>
              <a:rPr lang="it-IT" dirty="0" smtClean="0">
                <a:latin typeface="Times New Roman" panose="02020603050405020304" pitchFamily="18" charset="0"/>
                <a:cs typeface="Times New Roman" panose="02020603050405020304" pitchFamily="18" charset="0"/>
              </a:rPr>
              <a:t>)  </a:t>
            </a:r>
            <a:r>
              <a:rPr lang="it-IT" dirty="0" smtClean="0">
                <a:solidFill>
                  <a:srgbClr val="FF0000"/>
                </a:solidFill>
                <a:latin typeface="Times New Roman" panose="02020603050405020304" pitchFamily="18" charset="0"/>
                <a:cs typeface="Times New Roman" panose="02020603050405020304" pitchFamily="18" charset="0"/>
              </a:rPr>
              <a:t>I Presidenti possono deferire la decisione ad un comitato paritetico, composto da quattro deputati e da quattro senatori, designati dai rispettivi Presidenti</a:t>
            </a:r>
            <a:r>
              <a:rPr lang="it-IT" dirty="0" smtClean="0">
                <a:latin typeface="Times New Roman" panose="02020603050405020304" pitchFamily="18" charset="0"/>
                <a:cs typeface="Times New Roman" panose="02020603050405020304" pitchFamily="18" charset="0"/>
              </a:rPr>
              <a:t>. (</a:t>
            </a:r>
            <a:r>
              <a:rPr lang="it-IT" dirty="0" smtClean="0">
                <a:solidFill>
                  <a:srgbClr val="FF0000"/>
                </a:solidFill>
                <a:latin typeface="Times New Roman" panose="02020603050405020304" pitchFamily="18" charset="0"/>
                <a:cs typeface="Times New Roman" panose="02020603050405020304" pitchFamily="18" charset="0"/>
              </a:rPr>
              <a:t>22</a:t>
            </a:r>
            <a:r>
              <a:rPr lang="it-IT" dirty="0" smtClean="0">
                <a:latin typeface="Times New Roman" panose="02020603050405020304" pitchFamily="18" charset="0"/>
                <a:cs typeface="Times New Roman" panose="02020603050405020304" pitchFamily="18" charset="0"/>
              </a:rPr>
              <a:t>) La </a:t>
            </a:r>
            <a:r>
              <a:rPr lang="it-IT" dirty="0">
                <a:latin typeface="Times New Roman" panose="02020603050405020304" pitchFamily="18" charset="0"/>
                <a:cs typeface="Times New Roman" panose="02020603050405020304" pitchFamily="18" charset="0"/>
              </a:rPr>
              <a:t>decisione dei Presidenti o del comitato non è</a:t>
            </a:r>
            <a:r>
              <a:rPr lang="it-IT" dirty="0" smtClean="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sindacabile in </a:t>
            </a:r>
            <a:r>
              <a:rPr lang="it-IT" dirty="0" smtClean="0">
                <a:latin typeface="Times New Roman" panose="02020603050405020304" pitchFamily="18" charset="0"/>
                <a:cs typeface="Times New Roman" panose="02020603050405020304" pitchFamily="18" charset="0"/>
              </a:rPr>
              <a:t>alcuna </a:t>
            </a:r>
            <a:r>
              <a:rPr lang="it-IT" dirty="0">
                <a:latin typeface="Times New Roman" panose="02020603050405020304" pitchFamily="18" charset="0"/>
                <a:cs typeface="Times New Roman" panose="02020603050405020304" pitchFamily="18" charset="0"/>
              </a:rPr>
              <a:t>sede. </a:t>
            </a:r>
            <a:r>
              <a:rPr lang="it-IT" dirty="0" smtClean="0">
                <a:latin typeface="Times New Roman" panose="02020603050405020304" pitchFamily="18" charset="0"/>
                <a:cs typeface="Times New Roman" panose="02020603050405020304" pitchFamily="18" charset="0"/>
              </a:rPr>
              <a:t>(</a:t>
            </a:r>
            <a:r>
              <a:rPr lang="it-IT" b="1" dirty="0" smtClean="0">
                <a:latin typeface="Times New Roman" panose="02020603050405020304" pitchFamily="18" charset="0"/>
                <a:cs typeface="Times New Roman" panose="02020603050405020304" pitchFamily="18" charset="0"/>
              </a:rPr>
              <a:t>14)</a:t>
            </a:r>
            <a:r>
              <a:rPr lang="it-IT" dirty="0" smtClean="0">
                <a:latin typeface="Times New Roman" panose="02020603050405020304" pitchFamily="18" charset="0"/>
                <a:cs typeface="Times New Roman" panose="02020603050405020304" pitchFamily="18" charset="0"/>
              </a:rPr>
              <a:t> I </a:t>
            </a:r>
            <a:r>
              <a:rPr lang="it-IT" dirty="0">
                <a:latin typeface="Times New Roman" panose="02020603050405020304" pitchFamily="18" charset="0"/>
                <a:cs typeface="Times New Roman" panose="02020603050405020304" pitchFamily="18" charset="0"/>
              </a:rPr>
              <a:t>Presidenti delle Camere, d’intesa tra di loro, su proposta del comitato, stabiliscono sulla base di norme previste dai rispettivi regolamenti i criteri generali secondo i quali un disegno di legge non </a:t>
            </a:r>
            <a:r>
              <a:rPr lang="it-IT" dirty="0" smtClean="0">
                <a:latin typeface="Times New Roman" panose="02020603050405020304" pitchFamily="18" charset="0"/>
                <a:cs typeface="Times New Roman" panose="02020603050405020304" pitchFamily="18" charset="0"/>
              </a:rPr>
              <a:t>può </a:t>
            </a:r>
            <a:r>
              <a:rPr lang="it-IT" dirty="0">
                <a:latin typeface="Times New Roman" panose="02020603050405020304" pitchFamily="18" charset="0"/>
                <a:cs typeface="Times New Roman" panose="02020603050405020304" pitchFamily="18" charset="0"/>
              </a:rPr>
              <a:t>contenere disposizioni relative a materie per cui si dovrebbero applicare procedimenti </a:t>
            </a:r>
            <a:r>
              <a:rPr lang="it-IT" dirty="0" smtClean="0">
                <a:latin typeface="Times New Roman" panose="02020603050405020304" pitchFamily="18" charset="0"/>
                <a:cs typeface="Times New Roman" panose="02020603050405020304" pitchFamily="18" charset="0"/>
              </a:rPr>
              <a:t>diversi.(</a:t>
            </a:r>
            <a:r>
              <a:rPr lang="it-IT" b="1" dirty="0" smtClean="0">
                <a:latin typeface="Times New Roman" panose="02020603050405020304" pitchFamily="18" charset="0"/>
                <a:cs typeface="Times New Roman" panose="02020603050405020304" pitchFamily="18" charset="0"/>
              </a:rPr>
              <a:t>45</a:t>
            </a:r>
            <a:r>
              <a:rPr lang="it-IT" dirty="0" smtClean="0">
                <a:latin typeface="Times New Roman" panose="02020603050405020304" pitchFamily="18" charset="0"/>
                <a:cs typeface="Times New Roman" panose="02020603050405020304" pitchFamily="18" charset="0"/>
              </a:rPr>
              <a:t>)</a:t>
            </a:r>
            <a:endParaRPr lang="it-IT"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7427514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
            </a:r>
            <a:br>
              <a:rPr lang="it-IT" dirty="0" smtClean="0"/>
            </a:br>
            <a:endParaRPr lang="it-IT" dirty="0"/>
          </a:p>
        </p:txBody>
      </p:sp>
      <p:sp>
        <p:nvSpPr>
          <p:cNvPr id="3" name="Segnaposto contenuto 2"/>
          <p:cNvSpPr>
            <a:spLocks noGrp="1"/>
          </p:cNvSpPr>
          <p:nvPr>
            <p:ph idx="1"/>
          </p:nvPr>
        </p:nvSpPr>
        <p:spPr>
          <a:xfrm>
            <a:off x="0" y="1690688"/>
            <a:ext cx="10774251" cy="5892084"/>
          </a:xfrm>
        </p:spPr>
        <p:txBody>
          <a:bodyPr>
            <a:normAutofit fontScale="25000" lnSpcReduction="20000"/>
          </a:bodyPr>
          <a:lstStyle/>
          <a:p>
            <a:pPr marL="0" indent="0">
              <a:buNone/>
            </a:pPr>
            <a:endParaRPr lang="it-IT" sz="8000" dirty="0" smtClean="0">
              <a:latin typeface="Times New Roman" panose="02020603050405020304" pitchFamily="18" charset="0"/>
              <a:cs typeface="Times New Roman" panose="02020603050405020304" pitchFamily="18" charset="0"/>
            </a:endParaRPr>
          </a:p>
          <a:p>
            <a:pPr marL="0" indent="0">
              <a:buNone/>
            </a:pPr>
            <a:r>
              <a:rPr lang="it-IT" sz="9600" dirty="0">
                <a:latin typeface="Times New Roman" panose="02020603050405020304" pitchFamily="18" charset="0"/>
                <a:cs typeface="Times New Roman" panose="02020603050405020304" pitchFamily="18" charset="0"/>
              </a:rPr>
              <a:t>La funzione legislativa è esercitata collettivamente dalle due Camere per le leggi di revisione della Costituzione e le altre leggi costituzionali, </a:t>
            </a:r>
            <a:r>
              <a:rPr lang="it-IT" sz="9600" b="1" dirty="0">
                <a:latin typeface="Times New Roman" panose="02020603050405020304" pitchFamily="18" charset="0"/>
                <a:cs typeface="Times New Roman" panose="02020603050405020304" pitchFamily="18" charset="0"/>
              </a:rPr>
              <a:t>e soltanto per le leggi di attuazione delle disposizioni costituzionali concernenti la tutela delle minoranze linguistiche,</a:t>
            </a:r>
            <a:r>
              <a:rPr lang="it-IT" sz="9600" dirty="0">
                <a:latin typeface="Times New Roman" panose="02020603050405020304" pitchFamily="18" charset="0"/>
                <a:cs typeface="Times New Roman" panose="02020603050405020304" pitchFamily="18" charset="0"/>
              </a:rPr>
              <a:t> i referendum popolari, le altre forme di consultazione </a:t>
            </a:r>
            <a:r>
              <a:rPr lang="it-IT" sz="9600" b="1" dirty="0">
                <a:latin typeface="Times New Roman" panose="02020603050405020304" pitchFamily="18" charset="0"/>
                <a:cs typeface="Times New Roman" panose="02020603050405020304" pitchFamily="18" charset="0"/>
              </a:rPr>
              <a:t>di cui </a:t>
            </a:r>
            <a:r>
              <a:rPr lang="it-IT" sz="9600" dirty="0">
                <a:latin typeface="Times New Roman" panose="02020603050405020304" pitchFamily="18" charset="0"/>
                <a:cs typeface="Times New Roman" panose="02020603050405020304" pitchFamily="18" charset="0"/>
              </a:rPr>
              <a:t>all’articolo 71, per le leggi che determinano l’ordinamento, la legislazione elettorale, gli organi di governo, le funzioni fondamentali dei Comuni e delle Città metropolitane e le disposizioni di principio sulle forme associative dei Comuni, per la legge che stabilisce le norme generali, le forme e i termini della partecipazione dell’Italia alla formazione e all’attuazione della normativa e delle politiche dell’Unione europea, per quella che determina i casi di ineleggibilità e di incompatibilità con l’ufficio di senatore </a:t>
            </a:r>
            <a:r>
              <a:rPr lang="it-IT" sz="9600" b="1" dirty="0">
                <a:latin typeface="Times New Roman" panose="02020603050405020304" pitchFamily="18" charset="0"/>
                <a:cs typeface="Times New Roman" panose="02020603050405020304" pitchFamily="18" charset="0"/>
              </a:rPr>
              <a:t>di cui all’articolo 65, primo comma</a:t>
            </a:r>
            <a:r>
              <a:rPr lang="it-IT" sz="9600" dirty="0">
                <a:latin typeface="Times New Roman" panose="02020603050405020304" pitchFamily="18" charset="0"/>
                <a:cs typeface="Times New Roman" panose="02020603050405020304" pitchFamily="18" charset="0"/>
              </a:rPr>
              <a:t>, per le leggi </a:t>
            </a:r>
            <a:r>
              <a:rPr lang="it-IT" sz="9600" b="1" dirty="0">
                <a:latin typeface="Times New Roman" panose="02020603050405020304" pitchFamily="18" charset="0"/>
                <a:cs typeface="Times New Roman" panose="02020603050405020304" pitchFamily="18" charset="0"/>
              </a:rPr>
              <a:t>di cui agli articoli 57, sesto comma, 80, secondo periodo, 114, terzo comma, 116, terzo comma, 117, quinto e nono comma, 119, sesto comma, 120, secondo comma, 122, primo comma, e 132, secondo comma (166 parole)</a:t>
            </a:r>
            <a:r>
              <a:rPr lang="it-IT" sz="9600" dirty="0">
                <a:latin typeface="Times New Roman" panose="02020603050405020304" pitchFamily="18" charset="0"/>
                <a:cs typeface="Times New Roman" panose="02020603050405020304" pitchFamily="18" charset="0"/>
              </a:rPr>
              <a:t>. Le stesse leggi, </a:t>
            </a:r>
            <a:r>
              <a:rPr lang="it-IT" sz="9600" dirty="0">
                <a:solidFill>
                  <a:srgbClr val="FF0000"/>
                </a:solidFill>
                <a:latin typeface="Times New Roman" panose="02020603050405020304" pitchFamily="18" charset="0"/>
                <a:cs typeface="Times New Roman" panose="02020603050405020304" pitchFamily="18" charset="0"/>
              </a:rPr>
              <a:t>ciascuna con oggetto proprio</a:t>
            </a:r>
            <a:r>
              <a:rPr lang="it-IT" sz="9600" dirty="0">
                <a:latin typeface="Times New Roman" panose="02020603050405020304" pitchFamily="18" charset="0"/>
                <a:cs typeface="Times New Roman" panose="02020603050405020304" pitchFamily="18" charset="0"/>
              </a:rPr>
              <a:t>, possono </a:t>
            </a:r>
            <a:r>
              <a:rPr lang="it-IT" sz="9600" dirty="0">
                <a:solidFill>
                  <a:srgbClr val="FF0000"/>
                </a:solidFill>
                <a:latin typeface="Times New Roman" panose="02020603050405020304" pitchFamily="18" charset="0"/>
                <a:cs typeface="Times New Roman" panose="02020603050405020304" pitchFamily="18" charset="0"/>
              </a:rPr>
              <a:t>essere abrogate, modificate o derogate solo in forma espressa e da leggi approvate a norma del presente comma</a:t>
            </a:r>
            <a:r>
              <a:rPr lang="it-IT" sz="9600" dirty="0">
                <a:latin typeface="Times New Roman" panose="02020603050405020304" pitchFamily="18" charset="0"/>
                <a:cs typeface="Times New Roman" panose="02020603050405020304" pitchFamily="18" charset="0"/>
              </a:rPr>
              <a:t>. </a:t>
            </a:r>
            <a:r>
              <a:rPr lang="it-IT" sz="9600" b="1" dirty="0">
                <a:latin typeface="Times New Roman" panose="02020603050405020304" pitchFamily="18" charset="0"/>
                <a:cs typeface="Times New Roman" panose="02020603050405020304" pitchFamily="18" charset="0"/>
              </a:rPr>
              <a:t>(26)   </a:t>
            </a:r>
            <a:r>
              <a:rPr lang="it-IT" sz="9600" dirty="0">
                <a:latin typeface="Times New Roman" panose="02020603050405020304" pitchFamily="18" charset="0"/>
                <a:cs typeface="Times New Roman" panose="02020603050405020304" pitchFamily="18" charset="0"/>
              </a:rPr>
              <a:t>Le altre leggi sono approvate dalla Camera dei deputati. </a:t>
            </a:r>
            <a:r>
              <a:rPr lang="it-IT" sz="9600" b="1" dirty="0">
                <a:latin typeface="Times New Roman" panose="02020603050405020304" pitchFamily="18" charset="0"/>
                <a:cs typeface="Times New Roman" panose="02020603050405020304" pitchFamily="18" charset="0"/>
              </a:rPr>
              <a:t> (9)  </a:t>
            </a:r>
            <a:r>
              <a:rPr lang="it-IT" sz="9600" dirty="0">
                <a:latin typeface="Times New Roman" panose="02020603050405020304" pitchFamily="18" charset="0"/>
                <a:cs typeface="Times New Roman" panose="02020603050405020304" pitchFamily="18" charset="0"/>
              </a:rPr>
              <a:t>Ogni disegno di legge approvato dalla Camera dei deputati è immediatamente trasmesso al Senato della Repubblica che, entro dieci giorni, su richiesta di un terzo dei suoi componenti, può disporre di esaminarlo.  (</a:t>
            </a:r>
            <a:r>
              <a:rPr lang="it-IT" sz="9600" b="1" dirty="0">
                <a:latin typeface="Times New Roman" panose="02020603050405020304" pitchFamily="18" charset="0"/>
                <a:cs typeface="Times New Roman" panose="02020603050405020304" pitchFamily="18" charset="0"/>
              </a:rPr>
              <a:t>32</a:t>
            </a:r>
            <a:r>
              <a:rPr lang="it-IT" sz="9600" dirty="0">
                <a:latin typeface="Times New Roman" panose="02020603050405020304" pitchFamily="18" charset="0"/>
                <a:cs typeface="Times New Roman" panose="02020603050405020304" pitchFamily="18" charset="0"/>
              </a:rPr>
              <a:t>)</a:t>
            </a:r>
          </a:p>
          <a:p>
            <a:pPr marL="0" indent="0">
              <a:buNone/>
            </a:pPr>
            <a:endParaRPr lang="it-IT" sz="9600" dirty="0">
              <a:latin typeface="Times New Roman" panose="02020603050405020304" pitchFamily="18" charset="0"/>
              <a:cs typeface="Times New Roman" panose="02020603050405020304" pitchFamily="18" charset="0"/>
            </a:endParaRPr>
          </a:p>
          <a:p>
            <a:pPr marL="0" indent="0">
              <a:buNone/>
            </a:pPr>
            <a:endParaRPr lang="it-IT" sz="9600" dirty="0" smtClean="0">
              <a:latin typeface="Times New Roman" panose="02020603050405020304" pitchFamily="18" charset="0"/>
              <a:cs typeface="Times New Roman" panose="02020603050405020304" pitchFamily="18" charset="0"/>
            </a:endParaRPr>
          </a:p>
          <a:p>
            <a:pPr marL="0" indent="0">
              <a:buNone/>
            </a:pPr>
            <a:endParaRPr lang="it-IT" sz="8000" dirty="0">
              <a:latin typeface="Times New Roman" panose="02020603050405020304" pitchFamily="18" charset="0"/>
              <a:cs typeface="Times New Roman" panose="02020603050405020304" pitchFamily="18" charset="0"/>
            </a:endParaRPr>
          </a:p>
          <a:p>
            <a:pPr marL="0" indent="0">
              <a:buNone/>
            </a:pPr>
            <a:endParaRPr lang="it-IT" sz="8000" dirty="0" smtClean="0">
              <a:latin typeface="Times New Roman" panose="02020603050405020304" pitchFamily="18" charset="0"/>
              <a:cs typeface="Times New Roman" panose="02020603050405020304" pitchFamily="18" charset="0"/>
            </a:endParaRPr>
          </a:p>
          <a:p>
            <a:pPr marL="0" indent="0">
              <a:buNone/>
            </a:pPr>
            <a:endParaRPr lang="it-IT" sz="8000" dirty="0">
              <a:latin typeface="Times New Roman" panose="02020603050405020304" pitchFamily="18" charset="0"/>
              <a:cs typeface="Times New Roman" panose="02020603050405020304" pitchFamily="18" charset="0"/>
            </a:endParaRPr>
          </a:p>
        </p:txBody>
      </p:sp>
      <p:sp>
        <p:nvSpPr>
          <p:cNvPr id="5" name="Rettangolo 4"/>
          <p:cNvSpPr/>
          <p:nvPr/>
        </p:nvSpPr>
        <p:spPr>
          <a:xfrm>
            <a:off x="0" y="-100753"/>
            <a:ext cx="11655380" cy="2585323"/>
          </a:xfrm>
          <a:prstGeom prst="rect">
            <a:avLst/>
          </a:prstGeom>
        </p:spPr>
        <p:txBody>
          <a:bodyPr wrap="square">
            <a:spAutoFit/>
          </a:bodyPr>
          <a:lstStyle/>
          <a:p>
            <a:r>
              <a:rPr lang="it-IT" sz="2400" dirty="0">
                <a:latin typeface="Times New Roman" panose="02020603050405020304" pitchFamily="18" charset="0"/>
                <a:cs typeface="Times New Roman" panose="02020603050405020304" pitchFamily="18" charset="0"/>
              </a:rPr>
              <a:t>Art. 70 </a:t>
            </a:r>
            <a:r>
              <a:rPr lang="it-IT" sz="2400" dirty="0" smtClean="0">
                <a:latin typeface="Times New Roman" panose="02020603050405020304" pitchFamily="18" charset="0"/>
                <a:cs typeface="Times New Roman" panose="02020603050405020304" pitchFamily="18" charset="0"/>
              </a:rPr>
              <a:t>nella riforma del 2016</a:t>
            </a:r>
          </a:p>
          <a:p>
            <a:r>
              <a:rPr lang="it-IT" sz="2400" dirty="0" smtClean="0">
                <a:latin typeface="Times New Roman" panose="02020603050405020304" pitchFamily="18" charset="0"/>
                <a:cs typeface="Times New Roman" panose="02020603050405020304" pitchFamily="18" charset="0"/>
              </a:rPr>
              <a:t> (Legge </a:t>
            </a:r>
            <a:r>
              <a:rPr lang="it-IT" sz="2400" dirty="0">
                <a:latin typeface="Times New Roman" panose="02020603050405020304" pitchFamily="18" charset="0"/>
                <a:cs typeface="Times New Roman" panose="02020603050405020304" pitchFamily="18" charset="0"/>
              </a:rPr>
              <a:t>costituzionale </a:t>
            </a:r>
            <a:r>
              <a:rPr lang="it-IT" sz="2400" dirty="0" smtClean="0">
                <a:latin typeface="Times New Roman" panose="02020603050405020304" pitchFamily="18" charset="0"/>
                <a:cs typeface="Times New Roman" panose="02020603050405020304" pitchFamily="18" charset="0"/>
              </a:rPr>
              <a:t>recante</a:t>
            </a:r>
            <a:r>
              <a:rPr lang="it-IT" sz="2400" dirty="0">
                <a:latin typeface="Times New Roman" panose="02020603050405020304" pitchFamily="18" charset="0"/>
                <a:cs typeface="Times New Roman" panose="02020603050405020304" pitchFamily="18" charset="0"/>
              </a:rPr>
              <a:t>: «Disposizioni per il superamento del bicameralismo paritario, la riduzione del numero dei parlamentari, il contenimento dei costi di funzionamento delle istituzioni, la soppressione del CNEL e la revisione del titolo V della parte II della Costituzione». (Gazzetta Ufficiale n. 88 del </a:t>
            </a:r>
            <a:r>
              <a:rPr lang="it-IT" sz="2400" dirty="0" smtClean="0">
                <a:latin typeface="Times New Roman" panose="02020603050405020304" pitchFamily="18" charset="0"/>
                <a:cs typeface="Times New Roman" panose="02020603050405020304" pitchFamily="18" charset="0"/>
              </a:rPr>
              <a:t>15-4-2016)</a:t>
            </a:r>
            <a:endParaRPr lang="it-IT" sz="2400" dirty="0">
              <a:latin typeface="Times New Roman" panose="02020603050405020304" pitchFamily="18" charset="0"/>
              <a:cs typeface="Times New Roman" panose="02020603050405020304" pitchFamily="18" charset="0"/>
            </a:endParaRPr>
          </a:p>
          <a:p>
            <a:r>
              <a:rPr lang="it-IT" sz="2400" dirty="0"/>
              <a:t> </a:t>
            </a:r>
            <a:endParaRPr lang="it-IT" sz="2400" dirty="0" smtClean="0"/>
          </a:p>
          <a:p>
            <a:endParaRPr lang="it-IT" dirty="0"/>
          </a:p>
        </p:txBody>
      </p:sp>
    </p:spTree>
    <p:extLst>
      <p:ext uri="{BB962C8B-B14F-4D97-AF65-F5344CB8AC3E}">
        <p14:creationId xmlns:p14="http://schemas.microsoft.com/office/powerpoint/2010/main" val="27759506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Art. 70 riforma del 2016</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55000" lnSpcReduction="20000"/>
          </a:bodyPr>
          <a:lstStyle/>
          <a:p>
            <a:pPr marL="0" indent="0">
              <a:buNone/>
            </a:pPr>
            <a:r>
              <a:rPr lang="it-IT" dirty="0"/>
              <a:t> </a:t>
            </a:r>
            <a:r>
              <a:rPr lang="it-IT" sz="3200" dirty="0">
                <a:latin typeface="Times New Roman" panose="02020603050405020304" pitchFamily="18" charset="0"/>
                <a:cs typeface="Times New Roman" panose="02020603050405020304" pitchFamily="18" charset="0"/>
              </a:rPr>
              <a:t>Nei trenta giorni successivi il Senato della Repubblica può deliberare proposte di modificazione del testo, sulle quali la Camera dei deputati si pronuncia in via definitiva. </a:t>
            </a:r>
            <a:r>
              <a:rPr lang="it-IT" sz="3200" dirty="0" smtClean="0">
                <a:latin typeface="Times New Roman" panose="02020603050405020304" pitchFamily="18" charset="0"/>
                <a:cs typeface="Times New Roman" panose="02020603050405020304" pitchFamily="18" charset="0"/>
              </a:rPr>
              <a:t>(</a:t>
            </a:r>
            <a:r>
              <a:rPr lang="it-IT" sz="3200" b="1" dirty="0" smtClean="0">
                <a:latin typeface="Times New Roman" panose="02020603050405020304" pitchFamily="18" charset="0"/>
                <a:cs typeface="Times New Roman" panose="02020603050405020304" pitchFamily="18" charset="0"/>
              </a:rPr>
              <a:t>26</a:t>
            </a:r>
            <a:r>
              <a:rPr lang="it-IT" sz="3200" dirty="0" smtClean="0">
                <a:latin typeface="Times New Roman" panose="02020603050405020304" pitchFamily="18" charset="0"/>
                <a:cs typeface="Times New Roman" panose="02020603050405020304" pitchFamily="18" charset="0"/>
              </a:rPr>
              <a:t>). </a:t>
            </a:r>
            <a:r>
              <a:rPr lang="it-IT" sz="3200" dirty="0" smtClean="0">
                <a:solidFill>
                  <a:srgbClr val="FF0000"/>
                </a:solidFill>
                <a:latin typeface="Times New Roman" panose="02020603050405020304" pitchFamily="18" charset="0"/>
                <a:cs typeface="Times New Roman" panose="02020603050405020304" pitchFamily="18" charset="0"/>
              </a:rPr>
              <a:t>Qualora</a:t>
            </a:r>
            <a:r>
              <a:rPr lang="it-IT" sz="3200" dirty="0" smtClean="0">
                <a:latin typeface="Times New Roman" panose="02020603050405020304" pitchFamily="18" charset="0"/>
                <a:cs typeface="Times New Roman" panose="02020603050405020304" pitchFamily="18" charset="0"/>
              </a:rPr>
              <a:t> </a:t>
            </a:r>
            <a:r>
              <a:rPr lang="it-IT" sz="3200" dirty="0">
                <a:latin typeface="Times New Roman" panose="02020603050405020304" pitchFamily="18" charset="0"/>
                <a:cs typeface="Times New Roman" panose="02020603050405020304" pitchFamily="18" charset="0"/>
              </a:rPr>
              <a:t>il Senato della Repubblica </a:t>
            </a:r>
            <a:r>
              <a:rPr lang="it-IT" sz="3200" dirty="0">
                <a:solidFill>
                  <a:srgbClr val="FF0000"/>
                </a:solidFill>
                <a:latin typeface="Times New Roman" panose="02020603050405020304" pitchFamily="18" charset="0"/>
                <a:cs typeface="Times New Roman" panose="02020603050405020304" pitchFamily="18" charset="0"/>
              </a:rPr>
              <a:t>non disponga di procedere </a:t>
            </a:r>
            <a:r>
              <a:rPr lang="it-IT" sz="3200" dirty="0">
                <a:latin typeface="Times New Roman" panose="02020603050405020304" pitchFamily="18" charset="0"/>
                <a:cs typeface="Times New Roman" panose="02020603050405020304" pitchFamily="18" charset="0"/>
              </a:rPr>
              <a:t>all'esame </a:t>
            </a:r>
            <a:r>
              <a:rPr lang="it-IT" sz="3200" dirty="0">
                <a:solidFill>
                  <a:srgbClr val="FF0000"/>
                </a:solidFill>
                <a:latin typeface="Times New Roman" panose="02020603050405020304" pitchFamily="18" charset="0"/>
                <a:cs typeface="Times New Roman" panose="02020603050405020304" pitchFamily="18" charset="0"/>
              </a:rPr>
              <a:t>o sia inutilmente decorso il termine per deliberare</a:t>
            </a:r>
            <a:r>
              <a:rPr lang="it-IT" sz="3200" dirty="0">
                <a:latin typeface="Times New Roman" panose="02020603050405020304" pitchFamily="18" charset="0"/>
                <a:cs typeface="Times New Roman" panose="02020603050405020304" pitchFamily="18" charset="0"/>
              </a:rPr>
              <a:t>, </a:t>
            </a:r>
            <a:r>
              <a:rPr lang="it-IT" sz="3200" dirty="0">
                <a:solidFill>
                  <a:srgbClr val="FF0000"/>
                </a:solidFill>
                <a:latin typeface="Times New Roman" panose="02020603050405020304" pitchFamily="18" charset="0"/>
                <a:cs typeface="Times New Roman" panose="02020603050405020304" pitchFamily="18" charset="0"/>
              </a:rPr>
              <a:t>ovvero</a:t>
            </a:r>
            <a:r>
              <a:rPr lang="it-IT" sz="3200" dirty="0">
                <a:latin typeface="Times New Roman" panose="02020603050405020304" pitchFamily="18" charset="0"/>
                <a:cs typeface="Times New Roman" panose="02020603050405020304" pitchFamily="18" charset="0"/>
              </a:rPr>
              <a:t> </a:t>
            </a:r>
            <a:r>
              <a:rPr lang="it-IT" sz="3200" dirty="0">
                <a:solidFill>
                  <a:srgbClr val="FF0000"/>
                </a:solidFill>
                <a:latin typeface="Times New Roman" panose="02020603050405020304" pitchFamily="18" charset="0"/>
                <a:cs typeface="Times New Roman" panose="02020603050405020304" pitchFamily="18" charset="0"/>
              </a:rPr>
              <a:t>quando la Camera dei deputati si sia pronunciata </a:t>
            </a:r>
            <a:r>
              <a:rPr lang="it-IT" sz="3200" dirty="0">
                <a:latin typeface="Times New Roman" panose="02020603050405020304" pitchFamily="18" charset="0"/>
                <a:cs typeface="Times New Roman" panose="02020603050405020304" pitchFamily="18" charset="0"/>
              </a:rPr>
              <a:t>in via definitiva, la legge può essere promulgata</a:t>
            </a:r>
            <a:r>
              <a:rPr lang="it-IT" sz="3200" dirty="0" smtClean="0">
                <a:latin typeface="Times New Roman" panose="02020603050405020304" pitchFamily="18" charset="0"/>
                <a:cs typeface="Times New Roman" panose="02020603050405020304" pitchFamily="18" charset="0"/>
              </a:rPr>
              <a:t>. </a:t>
            </a:r>
            <a:r>
              <a:rPr lang="it-IT" sz="3200" b="1" dirty="0" smtClean="0">
                <a:latin typeface="Times New Roman" panose="02020603050405020304" pitchFamily="18" charset="0"/>
                <a:cs typeface="Times New Roman" panose="02020603050405020304" pitchFamily="18" charset="0"/>
              </a:rPr>
              <a:t>(35</a:t>
            </a:r>
            <a:r>
              <a:rPr lang="it-IT" sz="3200" dirty="0" smtClean="0">
                <a:latin typeface="Times New Roman" panose="02020603050405020304" pitchFamily="18" charset="0"/>
                <a:cs typeface="Times New Roman" panose="02020603050405020304" pitchFamily="18" charset="0"/>
              </a:rPr>
              <a:t>)</a:t>
            </a:r>
            <a:endParaRPr lang="it-IT" sz="3200" dirty="0">
              <a:latin typeface="Times New Roman" panose="02020603050405020304" pitchFamily="18" charset="0"/>
              <a:cs typeface="Times New Roman" panose="02020603050405020304" pitchFamily="18" charset="0"/>
            </a:endParaRPr>
          </a:p>
          <a:p>
            <a:pPr marL="0" indent="0">
              <a:buNone/>
            </a:pPr>
            <a:r>
              <a:rPr lang="it-IT" sz="3200" dirty="0">
                <a:latin typeface="Times New Roman" panose="02020603050405020304" pitchFamily="18" charset="0"/>
                <a:cs typeface="Times New Roman" panose="02020603050405020304" pitchFamily="18" charset="0"/>
              </a:rPr>
              <a:t>L'esame del Senato della Repubblica per le leggi che danno attuazione all'articolo 117, quarto comma, è disposto nel termine di dieci giorni dalla data di trasmissione</a:t>
            </a:r>
            <a:r>
              <a:rPr lang="it-IT" sz="3200" dirty="0" smtClean="0">
                <a:latin typeface="Times New Roman" panose="02020603050405020304" pitchFamily="18" charset="0"/>
                <a:cs typeface="Times New Roman" panose="02020603050405020304" pitchFamily="18" charset="0"/>
              </a:rPr>
              <a:t>. </a:t>
            </a:r>
            <a:r>
              <a:rPr lang="it-IT" sz="3200" b="1" dirty="0" smtClean="0">
                <a:latin typeface="Times New Roman" panose="02020603050405020304" pitchFamily="18" charset="0"/>
                <a:cs typeface="Times New Roman" panose="02020603050405020304" pitchFamily="18" charset="0"/>
              </a:rPr>
              <a:t>(26) </a:t>
            </a:r>
            <a:r>
              <a:rPr lang="it-IT" sz="3200" dirty="0">
                <a:latin typeface="Times New Roman" panose="02020603050405020304" pitchFamily="18" charset="0"/>
                <a:cs typeface="Times New Roman" panose="02020603050405020304" pitchFamily="18" charset="0"/>
              </a:rPr>
              <a:t>Per i medesimi disegni di legge, la Camera dei deputati può non conformarsi alle modificazioni proposte dal Senato della Repubblica a maggioranza assoluta dei suoi componenti, solo pronunciandosi nella votazione finale a maggioranza assoluta dei propri componenti</a:t>
            </a:r>
            <a:r>
              <a:rPr lang="it-IT" sz="3200" b="1" dirty="0" smtClean="0">
                <a:latin typeface="Times New Roman" panose="02020603050405020304" pitchFamily="18" charset="0"/>
                <a:cs typeface="Times New Roman" panose="02020603050405020304" pitchFamily="18" charset="0"/>
              </a:rPr>
              <a:t>.(37)</a:t>
            </a:r>
            <a:endParaRPr lang="it-IT" sz="3200" b="1" dirty="0">
              <a:latin typeface="Times New Roman" panose="02020603050405020304" pitchFamily="18" charset="0"/>
              <a:cs typeface="Times New Roman" panose="02020603050405020304" pitchFamily="18" charset="0"/>
            </a:endParaRPr>
          </a:p>
          <a:p>
            <a:pPr marL="0" indent="0">
              <a:buNone/>
            </a:pPr>
            <a:r>
              <a:rPr lang="it-IT" sz="3200" dirty="0">
                <a:latin typeface="Times New Roman" panose="02020603050405020304" pitchFamily="18" charset="0"/>
                <a:cs typeface="Times New Roman" panose="02020603050405020304" pitchFamily="18" charset="0"/>
              </a:rPr>
              <a:t>I disegni di legge </a:t>
            </a:r>
            <a:r>
              <a:rPr lang="it-IT" sz="3200" b="1" dirty="0">
                <a:latin typeface="Times New Roman" panose="02020603050405020304" pitchFamily="18" charset="0"/>
                <a:cs typeface="Times New Roman" panose="02020603050405020304" pitchFamily="18" charset="0"/>
              </a:rPr>
              <a:t>di cui all'articolo 81, quarto comma, </a:t>
            </a:r>
            <a:r>
              <a:rPr lang="it-IT" sz="3200" dirty="0">
                <a:latin typeface="Times New Roman" panose="02020603050405020304" pitchFamily="18" charset="0"/>
                <a:cs typeface="Times New Roman" panose="02020603050405020304" pitchFamily="18" charset="0"/>
              </a:rPr>
              <a:t>approvati dalla Camera dei deputati, sono esaminati dal Senato della Repubblica, </a:t>
            </a:r>
            <a:r>
              <a:rPr lang="it-IT" sz="3200" b="1" dirty="0">
                <a:latin typeface="Times New Roman" panose="02020603050405020304" pitchFamily="18" charset="0"/>
                <a:cs typeface="Times New Roman" panose="02020603050405020304" pitchFamily="18" charset="0"/>
              </a:rPr>
              <a:t>che può deliberare proposte di modificazione </a:t>
            </a:r>
            <a:r>
              <a:rPr lang="it-IT" sz="3200" dirty="0">
                <a:latin typeface="Times New Roman" panose="02020603050405020304" pitchFamily="18" charset="0"/>
                <a:cs typeface="Times New Roman" panose="02020603050405020304" pitchFamily="18" charset="0"/>
              </a:rPr>
              <a:t>entro quindici giorni dalla data della trasmissione</a:t>
            </a:r>
            <a:r>
              <a:rPr lang="it-IT" sz="3200" dirty="0" smtClean="0">
                <a:latin typeface="Times New Roman" panose="02020603050405020304" pitchFamily="18" charset="0"/>
                <a:cs typeface="Times New Roman" panose="02020603050405020304" pitchFamily="18" charset="0"/>
              </a:rPr>
              <a:t>. </a:t>
            </a:r>
            <a:r>
              <a:rPr lang="it-IT" sz="3200" b="1" dirty="0" smtClean="0">
                <a:latin typeface="Times New Roman" panose="02020603050405020304" pitchFamily="18" charset="0"/>
                <a:cs typeface="Times New Roman" panose="02020603050405020304" pitchFamily="18" charset="0"/>
              </a:rPr>
              <a:t>(34</a:t>
            </a:r>
            <a:r>
              <a:rPr lang="it-IT" sz="3200" dirty="0" smtClean="0">
                <a:latin typeface="Times New Roman" panose="02020603050405020304" pitchFamily="18" charset="0"/>
                <a:cs typeface="Times New Roman" panose="02020603050405020304" pitchFamily="18" charset="0"/>
              </a:rPr>
              <a:t>)</a:t>
            </a:r>
            <a:endParaRPr lang="it-IT" sz="3200" dirty="0">
              <a:latin typeface="Times New Roman" panose="02020603050405020304" pitchFamily="18" charset="0"/>
              <a:cs typeface="Times New Roman" panose="02020603050405020304" pitchFamily="18" charset="0"/>
            </a:endParaRPr>
          </a:p>
          <a:p>
            <a:pPr marL="0" indent="0">
              <a:buNone/>
            </a:pPr>
            <a:r>
              <a:rPr lang="it-IT" sz="3200" dirty="0">
                <a:latin typeface="Times New Roman" panose="02020603050405020304" pitchFamily="18" charset="0"/>
                <a:cs typeface="Times New Roman" panose="02020603050405020304" pitchFamily="18" charset="0"/>
              </a:rPr>
              <a:t>I Presidenti delle Camere decidono, d'intesa tra loro, le eventuali questioni di competenza, sollevate secondo le norme dei rispettivi regolamenti</a:t>
            </a:r>
            <a:r>
              <a:rPr lang="it-IT" sz="3200" b="1" dirty="0" smtClean="0">
                <a:latin typeface="Times New Roman" panose="02020603050405020304" pitchFamily="18" charset="0"/>
                <a:cs typeface="Times New Roman" panose="02020603050405020304" pitchFamily="18" charset="0"/>
              </a:rPr>
              <a:t>. (20)</a:t>
            </a:r>
            <a:endParaRPr lang="it-IT" sz="3200" b="1" dirty="0">
              <a:latin typeface="Times New Roman" panose="02020603050405020304" pitchFamily="18" charset="0"/>
              <a:cs typeface="Times New Roman" panose="02020603050405020304" pitchFamily="18" charset="0"/>
            </a:endParaRPr>
          </a:p>
          <a:p>
            <a:pPr marL="0" indent="0">
              <a:buNone/>
            </a:pPr>
            <a:r>
              <a:rPr lang="it-IT" sz="3200" dirty="0">
                <a:latin typeface="Times New Roman" panose="02020603050405020304" pitchFamily="18" charset="0"/>
                <a:cs typeface="Times New Roman" panose="02020603050405020304" pitchFamily="18" charset="0"/>
              </a:rPr>
              <a:t>Il Senato della Repubblica può, </a:t>
            </a:r>
            <a:r>
              <a:rPr lang="it-IT" sz="3200" dirty="0">
                <a:solidFill>
                  <a:srgbClr val="FF0000"/>
                </a:solidFill>
                <a:latin typeface="Times New Roman" panose="02020603050405020304" pitchFamily="18" charset="0"/>
                <a:cs typeface="Times New Roman" panose="02020603050405020304" pitchFamily="18" charset="0"/>
              </a:rPr>
              <a:t>secondo quanto previsto dal proprio regolamento</a:t>
            </a:r>
            <a:r>
              <a:rPr lang="it-IT" sz="3200" dirty="0">
                <a:latin typeface="Times New Roman" panose="02020603050405020304" pitchFamily="18" charset="0"/>
                <a:cs typeface="Times New Roman" panose="02020603050405020304" pitchFamily="18" charset="0"/>
              </a:rPr>
              <a:t>, svolgere attività conoscitive, </a:t>
            </a:r>
            <a:r>
              <a:rPr lang="it-IT" sz="3200" dirty="0">
                <a:solidFill>
                  <a:srgbClr val="FF0000"/>
                </a:solidFill>
                <a:latin typeface="Times New Roman" panose="02020603050405020304" pitchFamily="18" charset="0"/>
                <a:cs typeface="Times New Roman" panose="02020603050405020304" pitchFamily="18" charset="0"/>
              </a:rPr>
              <a:t>nonché </a:t>
            </a:r>
            <a:r>
              <a:rPr lang="it-IT" sz="3200" dirty="0">
                <a:latin typeface="Times New Roman" panose="02020603050405020304" pitchFamily="18" charset="0"/>
                <a:cs typeface="Times New Roman" panose="02020603050405020304" pitchFamily="18" charset="0"/>
              </a:rPr>
              <a:t>formulare osservazioni su atti o documenti all'esame della Camera dei </a:t>
            </a:r>
            <a:r>
              <a:rPr lang="it-IT" sz="3200" dirty="0" smtClean="0">
                <a:latin typeface="Times New Roman" panose="02020603050405020304" pitchFamily="18" charset="0"/>
                <a:cs typeface="Times New Roman" panose="02020603050405020304" pitchFamily="18" charset="0"/>
              </a:rPr>
              <a:t>deputati. </a:t>
            </a:r>
            <a:r>
              <a:rPr lang="it-IT" sz="3200" b="1" dirty="0" smtClean="0">
                <a:latin typeface="Times New Roman" panose="02020603050405020304" pitchFamily="18" charset="0"/>
                <a:cs typeface="Times New Roman" panose="02020603050405020304" pitchFamily="18" charset="0"/>
              </a:rPr>
              <a:t>(34</a:t>
            </a:r>
            <a:r>
              <a:rPr lang="it-IT" sz="3200" dirty="0" smtClean="0">
                <a:latin typeface="Times New Roman" panose="02020603050405020304" pitchFamily="18" charset="0"/>
                <a:cs typeface="Times New Roman" panose="02020603050405020304" pitchFamily="18" charset="0"/>
              </a:rPr>
              <a:t>)</a:t>
            </a:r>
            <a:endParaRPr lang="it-IT"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43309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latin typeface="Times New Roman" pitchFamily="18" charset="0"/>
                <a:cs typeface="Times New Roman" pitchFamily="18" charset="0"/>
              </a:rPr>
              <a:t>Le riforme costituzionali</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70000" lnSpcReduction="20000"/>
          </a:bodyPr>
          <a:lstStyle/>
          <a:p>
            <a:pPr marL="0" indent="0">
              <a:buNone/>
            </a:pPr>
            <a:r>
              <a:rPr lang="it-IT" dirty="0" smtClean="0">
                <a:latin typeface="Times New Roman" panose="02020603050405020304" pitchFamily="18" charset="0"/>
                <a:cs typeface="Times New Roman" panose="02020603050405020304" pitchFamily="18" charset="0"/>
              </a:rPr>
              <a:t>Riforma del 2005 (che riguardava solo la II parte della Costituzione):</a:t>
            </a:r>
            <a:br>
              <a:rPr lang="it-IT" dirty="0" smtClean="0">
                <a:latin typeface="Times New Roman" panose="02020603050405020304" pitchFamily="18" charset="0"/>
                <a:cs typeface="Times New Roman" panose="02020603050405020304" pitchFamily="18" charset="0"/>
              </a:rPr>
            </a:br>
            <a:r>
              <a:rPr lang="it-IT" b="1" dirty="0" smtClean="0">
                <a:latin typeface="Times New Roman" panose="02020603050405020304" pitchFamily="18" charset="0"/>
                <a:cs typeface="Times New Roman" panose="02020603050405020304" pitchFamily="18" charset="0"/>
              </a:rPr>
              <a:t>8.533 parole</a:t>
            </a:r>
            <a:r>
              <a:rPr lang="it-IT" dirty="0" smtClean="0">
                <a:latin typeface="Times New Roman" panose="02020603050405020304" pitchFamily="18" charset="0"/>
                <a:cs typeface="Times New Roman" panose="02020603050405020304" pitchFamily="18" charset="0"/>
              </a:rPr>
              <a:t>.</a:t>
            </a:r>
          </a:p>
          <a:p>
            <a:pPr marL="0" indent="0">
              <a:buNone/>
            </a:pPr>
            <a:endParaRPr lang="it-IT" dirty="0" smtClean="0">
              <a:latin typeface="Times New Roman" panose="02020603050405020304" pitchFamily="18" charset="0"/>
              <a:cs typeface="Times New Roman" panose="02020603050405020304" pitchFamily="18" charset="0"/>
            </a:endParaRPr>
          </a:p>
          <a:p>
            <a:pPr marL="0" indent="0">
              <a:buNone/>
            </a:pPr>
            <a:r>
              <a:rPr lang="it-IT" b="1" dirty="0" smtClean="0">
                <a:latin typeface="Times New Roman" panose="02020603050405020304" pitchFamily="18" charset="0"/>
                <a:cs typeface="Times New Roman" panose="02020603050405020304" pitchFamily="18" charset="0"/>
              </a:rPr>
              <a:t>Art. 70 </a:t>
            </a:r>
            <a:r>
              <a:rPr lang="it-IT" b="1" i="1" dirty="0" smtClean="0">
                <a:latin typeface="Times New Roman" panose="02020603050405020304" pitchFamily="18" charset="0"/>
                <a:cs typeface="Times New Roman" panose="02020603050405020304" pitchFamily="18" charset="0"/>
              </a:rPr>
              <a:t>Costituzione</a:t>
            </a:r>
            <a:r>
              <a:rPr lang="it-IT" b="1" dirty="0" smtClean="0">
                <a:latin typeface="Times New Roman" panose="02020603050405020304" pitchFamily="18" charset="0"/>
                <a:cs typeface="Times New Roman" panose="02020603050405020304" pitchFamily="18" charset="0"/>
              </a:rPr>
              <a:t> del 1948:</a:t>
            </a:r>
            <a:r>
              <a:rPr lang="it-IT" dirty="0" smtClean="0">
                <a:latin typeface="Times New Roman" panose="02020603050405020304" pitchFamily="18" charset="0"/>
                <a:cs typeface="Times New Roman" panose="02020603050405020304" pitchFamily="18" charset="0"/>
              </a:rPr>
              <a:t> </a:t>
            </a:r>
          </a:p>
          <a:p>
            <a:pPr marL="0" indent="0">
              <a:buNone/>
            </a:pPr>
            <a:r>
              <a:rPr lang="it-IT" b="1" dirty="0" smtClean="0">
                <a:latin typeface="Times New Roman" panose="02020603050405020304" pitchFamily="18" charset="0"/>
                <a:cs typeface="Times New Roman" panose="02020603050405020304" pitchFamily="18" charset="0"/>
              </a:rPr>
              <a:t>9</a:t>
            </a:r>
            <a:r>
              <a:rPr lang="it-IT" dirty="0" smtClean="0">
                <a:latin typeface="Times New Roman" panose="02020603050405020304" pitchFamily="18" charset="0"/>
                <a:cs typeface="Times New Roman" panose="02020603050405020304" pitchFamily="18" charset="0"/>
              </a:rPr>
              <a:t> parole </a:t>
            </a:r>
          </a:p>
          <a:p>
            <a:pPr marL="0" indent="0">
              <a:buNone/>
            </a:pPr>
            <a:endParaRPr lang="it-IT" dirty="0" smtClean="0">
              <a:latin typeface="Times New Roman" panose="02020603050405020304" pitchFamily="18" charset="0"/>
              <a:cs typeface="Times New Roman" panose="02020603050405020304" pitchFamily="18" charset="0"/>
            </a:endParaRPr>
          </a:p>
          <a:p>
            <a:pPr marL="0" indent="0">
              <a:buNone/>
            </a:pPr>
            <a:r>
              <a:rPr lang="it-IT" b="1" dirty="0" smtClean="0">
                <a:latin typeface="Times New Roman" panose="02020603050405020304" pitchFamily="18" charset="0"/>
                <a:cs typeface="Times New Roman" panose="02020603050405020304" pitchFamily="18" charset="0"/>
              </a:rPr>
              <a:t>Art. 70 nella riforma del 2005: </a:t>
            </a:r>
          </a:p>
          <a:p>
            <a:pPr marL="0" indent="0">
              <a:buNone/>
            </a:pPr>
            <a:r>
              <a:rPr lang="it-IT" b="1" dirty="0" smtClean="0">
                <a:latin typeface="Times New Roman" panose="02020603050405020304" pitchFamily="18" charset="0"/>
                <a:cs typeface="Times New Roman" panose="02020603050405020304" pitchFamily="18" charset="0"/>
              </a:rPr>
              <a:t>585 </a:t>
            </a:r>
            <a:r>
              <a:rPr lang="it-IT" dirty="0" smtClean="0">
                <a:latin typeface="Times New Roman" panose="02020603050405020304" pitchFamily="18" charset="0"/>
                <a:cs typeface="Times New Roman" panose="02020603050405020304" pitchFamily="18" charset="0"/>
              </a:rPr>
              <a:t>parole</a:t>
            </a:r>
          </a:p>
          <a:p>
            <a:pPr marL="0" indent="0">
              <a:buNone/>
            </a:pPr>
            <a:r>
              <a:rPr lang="it-IT" b="1" dirty="0" smtClean="0">
                <a:latin typeface="Times New Roman" panose="02020603050405020304" pitchFamily="18" charset="0"/>
                <a:cs typeface="Times New Roman" panose="02020603050405020304" pitchFamily="18" charset="0"/>
              </a:rPr>
              <a:t>-111 </a:t>
            </a:r>
            <a:r>
              <a:rPr lang="it-IT" dirty="0" smtClean="0">
                <a:latin typeface="Times New Roman" panose="02020603050405020304" pitchFamily="18" charset="0"/>
                <a:cs typeface="Times New Roman" panose="02020603050405020304" pitchFamily="18" charset="0"/>
              </a:rPr>
              <a:t>rinvii a commi di articoli di altre legge o della stessa legge di riforme.</a:t>
            </a:r>
          </a:p>
          <a:p>
            <a:pPr marL="0" indent="0">
              <a:buNone/>
            </a:pPr>
            <a:endParaRPr lang="it-IT" dirty="0" smtClean="0">
              <a:latin typeface="Times New Roman" panose="02020603050405020304" pitchFamily="18" charset="0"/>
              <a:cs typeface="Times New Roman" panose="02020603050405020304" pitchFamily="18" charset="0"/>
            </a:endParaRPr>
          </a:p>
          <a:p>
            <a:pPr marL="0" indent="0">
              <a:buNone/>
            </a:pPr>
            <a:r>
              <a:rPr lang="it-IT" dirty="0" smtClean="0">
                <a:latin typeface="Times New Roman" panose="02020603050405020304" pitchFamily="18" charset="0"/>
                <a:cs typeface="Times New Roman" panose="02020603050405020304" pitchFamily="18" charset="0"/>
              </a:rPr>
              <a:t>Art. 70 nella riforma del 2016: </a:t>
            </a:r>
          </a:p>
          <a:p>
            <a:pPr marL="0" indent="0">
              <a:buNone/>
            </a:pPr>
            <a:r>
              <a:rPr lang="it-IT" b="1" dirty="0" smtClean="0">
                <a:latin typeface="Times New Roman" panose="02020603050405020304" pitchFamily="18" charset="0"/>
                <a:cs typeface="Times New Roman" panose="02020603050405020304" pitchFamily="18" charset="0"/>
              </a:rPr>
              <a:t>-433 </a:t>
            </a:r>
            <a:r>
              <a:rPr lang="it-IT" dirty="0" smtClean="0">
                <a:latin typeface="Times New Roman" panose="02020603050405020304" pitchFamily="18" charset="0"/>
                <a:cs typeface="Times New Roman" panose="02020603050405020304" pitchFamily="18" charset="0"/>
              </a:rPr>
              <a:t>parole</a:t>
            </a:r>
          </a:p>
          <a:p>
            <a:pPr marL="0" indent="0">
              <a:buNone/>
            </a:pPr>
            <a:r>
              <a:rPr lang="it-IT" dirty="0" smtClean="0">
                <a:latin typeface="Times New Roman" panose="02020603050405020304" pitchFamily="18" charset="0"/>
                <a:cs typeface="Times New Roman" panose="02020603050405020304" pitchFamily="18" charset="0"/>
              </a:rPr>
              <a:t> -</a:t>
            </a:r>
            <a:r>
              <a:rPr lang="it-IT" b="1" dirty="0" smtClean="0">
                <a:latin typeface="Times New Roman" panose="02020603050405020304" pitchFamily="18" charset="0"/>
                <a:cs typeface="Times New Roman" panose="02020603050405020304" pitchFamily="18" charset="0"/>
              </a:rPr>
              <a:t>11</a:t>
            </a:r>
            <a:r>
              <a:rPr lang="it-IT" dirty="0" smtClean="0">
                <a:latin typeface="Times New Roman" panose="02020603050405020304" pitchFamily="18" charset="0"/>
                <a:cs typeface="Times New Roman" panose="02020603050405020304" pitchFamily="18" charset="0"/>
              </a:rPr>
              <a:t> rinvii a commi di articoli di altre legge o della stessa legge di riforma.</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07278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La riforma costituzionale del 2005</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92500" lnSpcReduction="20000"/>
          </a:bodyPr>
          <a:lstStyle/>
          <a:p>
            <a:pPr marL="0" indent="0">
              <a:buNone/>
            </a:pPr>
            <a:endParaRPr lang="it-IT" dirty="0" smtClean="0"/>
          </a:p>
          <a:p>
            <a:pPr marL="0" indent="0">
              <a:buNone/>
            </a:pPr>
            <a:r>
              <a:rPr lang="it-IT" dirty="0" smtClean="0">
                <a:latin typeface="Times New Roman" panose="02020603050405020304" pitchFamily="18" charset="0"/>
                <a:cs typeface="Times New Roman" panose="02020603050405020304" pitchFamily="18" charset="0"/>
              </a:rPr>
              <a:t>Fra </a:t>
            </a:r>
            <a:r>
              <a:rPr lang="it-IT" dirty="0">
                <a:latin typeface="Times New Roman" panose="02020603050405020304" pitchFamily="18" charset="0"/>
                <a:cs typeface="Times New Roman" panose="02020603050405020304" pitchFamily="18" charset="0"/>
              </a:rPr>
              <a:t>i termini più cari ai ri-costituenti c'è la parola «sensi» (usata in 25 casi). Una rivincita del pensiero laico liberale libertario libertino? Macché, il trionfo del burocratese: «ai sensi» di questo o di quell'altro comma. Saltabeccando fra gli articoli, incontri il fantasma di monsieur de La </a:t>
            </a:r>
            <a:r>
              <a:rPr lang="it-IT" dirty="0" err="1">
                <a:latin typeface="Times New Roman" panose="02020603050405020304" pitchFamily="18" charset="0"/>
                <a:cs typeface="Times New Roman" panose="02020603050405020304" pitchFamily="18" charset="0"/>
              </a:rPr>
              <a:t>Palice</a:t>
            </a:r>
            <a:r>
              <a:rPr lang="it-IT" dirty="0">
                <a:latin typeface="Times New Roman" panose="02020603050405020304" pitchFamily="18" charset="0"/>
                <a:cs typeface="Times New Roman" panose="02020603050405020304" pitchFamily="18" charset="0"/>
              </a:rPr>
              <a:t> (118: «</a:t>
            </a:r>
            <a:r>
              <a:rPr lang="it-IT" b="1" dirty="0">
                <a:latin typeface="Times New Roman" panose="02020603050405020304" pitchFamily="18" charset="0"/>
                <a:cs typeface="Times New Roman" panose="02020603050405020304" pitchFamily="18" charset="0"/>
              </a:rPr>
              <a:t>gli enti autonomi hanno iniziativa autonoma</a:t>
            </a:r>
            <a:r>
              <a:rPr lang="it-IT" dirty="0">
                <a:latin typeface="Times New Roman" panose="02020603050405020304" pitchFamily="18" charset="0"/>
                <a:cs typeface="Times New Roman" panose="02020603050405020304" pitchFamily="18" charset="0"/>
              </a:rPr>
              <a:t>»; 123: «</a:t>
            </a:r>
            <a:r>
              <a:rPr lang="it-IT" b="1" dirty="0">
                <a:latin typeface="Times New Roman" panose="02020603050405020304" pitchFamily="18" charset="0"/>
                <a:cs typeface="Times New Roman" panose="02020603050405020304" pitchFamily="18" charset="0"/>
              </a:rPr>
              <a:t>lo statuto è approvato con legge approvata</a:t>
            </a:r>
            <a:r>
              <a:rPr lang="it-IT" dirty="0">
                <a:latin typeface="Times New Roman" panose="02020603050405020304" pitchFamily="18" charset="0"/>
                <a:cs typeface="Times New Roman" panose="02020603050405020304" pitchFamily="18" charset="0"/>
              </a:rPr>
              <a:t>»). Inciampi in brani da settimana enigmistica (117: «</a:t>
            </a:r>
            <a:r>
              <a:rPr lang="it-IT" b="1" dirty="0">
                <a:latin typeface="Times New Roman" panose="02020603050405020304" pitchFamily="18" charset="0"/>
                <a:cs typeface="Times New Roman" panose="02020603050405020304" pitchFamily="18" charset="0"/>
              </a:rPr>
              <a:t>la regione interessata ratifica le intese della regione medesima</a:t>
            </a:r>
            <a:r>
              <a:rPr lang="it-IT" dirty="0">
                <a:latin typeface="Times New Roman" panose="02020603050405020304" pitchFamily="18" charset="0"/>
                <a:cs typeface="Times New Roman" panose="02020603050405020304" pitchFamily="18" charset="0"/>
              </a:rPr>
              <a:t>». Ma la regione interessata è la medesima della regione medesima?). T'imbatti in formule mistiche (127-ter: «</a:t>
            </a:r>
            <a:r>
              <a:rPr lang="it-IT" b="1" dirty="0">
                <a:latin typeface="Times New Roman" panose="02020603050405020304" pitchFamily="18" charset="0"/>
                <a:cs typeface="Times New Roman" panose="02020603050405020304" pitchFamily="18" charset="0"/>
              </a:rPr>
              <a:t>le competenze delle conferenze</a:t>
            </a:r>
            <a:r>
              <a:rPr lang="it-IT" dirty="0">
                <a:latin typeface="Times New Roman" panose="02020603050405020304" pitchFamily="18" charset="0"/>
                <a:cs typeface="Times New Roman" panose="02020603050405020304" pitchFamily="18" charset="0"/>
              </a:rPr>
              <a:t>»). Infili filastrocche (69: «</a:t>
            </a:r>
            <a:r>
              <a:rPr lang="it-IT" b="1" dirty="0">
                <a:latin typeface="Times New Roman" panose="02020603050405020304" pitchFamily="18" charset="0"/>
                <a:cs typeface="Times New Roman" panose="02020603050405020304" pitchFamily="18" charset="0"/>
              </a:rPr>
              <a:t>non cumulabilità delle indennità derivanti dalla titolarità</a:t>
            </a:r>
            <a:r>
              <a:rPr lang="it-IT" dirty="0">
                <a:latin typeface="Times New Roman" panose="02020603050405020304" pitchFamily="18" charset="0"/>
                <a:cs typeface="Times New Roman" panose="02020603050405020304" pitchFamily="18" charset="0"/>
              </a:rPr>
              <a:t>»). Da ultimo barcolli durante lo slalom linguistico cui ti costringe l'articolo 64: «</a:t>
            </a:r>
            <a:r>
              <a:rPr lang="it-IT" b="1" dirty="0">
                <a:latin typeface="Times New Roman" panose="02020603050405020304" pitchFamily="18" charset="0"/>
                <a:cs typeface="Times New Roman" panose="02020603050405020304" pitchFamily="18" charset="0"/>
              </a:rPr>
              <a:t>l'espressione del parere che ogni Consiglio può esprimere</a:t>
            </a:r>
            <a:r>
              <a:rPr lang="it-IT" b="1" dirty="0" smtClean="0">
                <a:latin typeface="Times New Roman" panose="02020603050405020304" pitchFamily="18" charset="0"/>
                <a:cs typeface="Times New Roman" panose="02020603050405020304" pitchFamily="18" charset="0"/>
              </a:rPr>
              <a:t>».</a:t>
            </a:r>
          </a:p>
          <a:p>
            <a:pPr marL="0" indent="0">
              <a:buNone/>
            </a:pPr>
            <a:r>
              <a:rPr lang="it-IT" dirty="0" smtClean="0">
                <a:latin typeface="Times New Roman" panose="02020603050405020304" pitchFamily="18" charset="0"/>
                <a:cs typeface="Times New Roman" panose="02020603050405020304" pitchFamily="18" charset="0"/>
              </a:rPr>
              <a:t>M. Ainis, </a:t>
            </a:r>
            <a:r>
              <a:rPr lang="it-IT" i="1" dirty="0" smtClean="0">
                <a:latin typeface="Times New Roman" panose="02020603050405020304" pitchFamily="18" charset="0"/>
                <a:cs typeface="Times New Roman" panose="02020603050405020304" pitchFamily="18" charset="0"/>
              </a:rPr>
              <a:t>La legge </a:t>
            </a:r>
            <a:r>
              <a:rPr lang="it-IT" i="1" dirty="0" err="1" smtClean="0">
                <a:latin typeface="Times New Roman" panose="02020603050405020304" pitchFamily="18" charset="0"/>
                <a:cs typeface="Times New Roman" panose="02020603050405020304" pitchFamily="18" charset="0"/>
              </a:rPr>
              <a:t>illegibile</a:t>
            </a:r>
            <a:r>
              <a:rPr lang="it-IT" dirty="0" smtClean="0">
                <a:latin typeface="Times New Roman" panose="02020603050405020304" pitchFamily="18" charset="0"/>
                <a:cs typeface="Times New Roman" panose="02020603050405020304" pitchFamily="18" charset="0"/>
              </a:rPr>
              <a:t>, «la Stampa», 23.6.2006</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7361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La legge oscura</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a:xfrm>
            <a:off x="838200" y="1850338"/>
            <a:ext cx="10515600" cy="4351338"/>
          </a:xfrm>
        </p:spPr>
        <p:txBody>
          <a:bodyPr>
            <a:normAutofit/>
          </a:bodyPr>
          <a:lstStyle/>
          <a:p>
            <a:pPr marL="0" indent="0">
              <a:buNone/>
            </a:pPr>
            <a:r>
              <a:rPr lang="it-IT" dirty="0" smtClean="0"/>
              <a:t> </a:t>
            </a:r>
          </a:p>
          <a:p>
            <a:pPr marL="0" indent="0">
              <a:buNone/>
            </a:pPr>
            <a:r>
              <a:rPr lang="it-IT" b="1" dirty="0" err="1" smtClean="0"/>
              <a:t>VdB</a:t>
            </a:r>
            <a:r>
              <a:rPr lang="it-IT" b="1" dirty="0" smtClean="0"/>
              <a:t> </a:t>
            </a:r>
            <a:r>
              <a:rPr lang="it-IT" dirty="0" smtClean="0"/>
              <a:t>nel testo della </a:t>
            </a:r>
            <a:r>
              <a:rPr lang="it-IT" i="1" dirty="0" smtClean="0"/>
              <a:t>Costituzione</a:t>
            </a:r>
            <a:r>
              <a:rPr lang="it-IT" dirty="0" smtClean="0"/>
              <a:t> 92%</a:t>
            </a:r>
          </a:p>
          <a:p>
            <a:pPr marL="0" indent="0">
              <a:buNone/>
            </a:pPr>
            <a:r>
              <a:rPr lang="it-IT" b="1" dirty="0" err="1" smtClean="0"/>
              <a:t>VdB</a:t>
            </a:r>
            <a:r>
              <a:rPr lang="it-IT" b="1" dirty="0" smtClean="0"/>
              <a:t> </a:t>
            </a:r>
            <a:r>
              <a:rPr lang="it-IT" dirty="0" smtClean="0"/>
              <a:t>nell’Archivio della </a:t>
            </a:r>
            <a:r>
              <a:rPr lang="it-IT" i="1" dirty="0" smtClean="0"/>
              <a:t>Lingua legislativa italiana </a:t>
            </a:r>
            <a:r>
              <a:rPr lang="it-IT" dirty="0" smtClean="0"/>
              <a:t>40% (De Mauro 2006)</a:t>
            </a:r>
            <a:endParaRPr lang="it-IT" dirty="0"/>
          </a:p>
          <a:p>
            <a:endParaRPr lang="it-IT" dirty="0"/>
          </a:p>
          <a:p>
            <a:r>
              <a:rPr lang="it-IT" dirty="0">
                <a:latin typeface="Times New Roman" panose="02020603050405020304" pitchFamily="18" charset="0"/>
                <a:cs typeface="Times New Roman" panose="02020603050405020304" pitchFamily="18" charset="0"/>
              </a:rPr>
              <a:t>Leggibilità media della </a:t>
            </a:r>
            <a:r>
              <a:rPr lang="it-IT" i="1" dirty="0">
                <a:latin typeface="Times New Roman" panose="02020603050405020304" pitchFamily="18" charset="0"/>
                <a:cs typeface="Times New Roman" panose="02020603050405020304" pitchFamily="18" charset="0"/>
              </a:rPr>
              <a:t>Costituzione</a:t>
            </a:r>
            <a:r>
              <a:rPr lang="it-IT" dirty="0">
                <a:latin typeface="Times New Roman" panose="02020603050405020304" pitchFamily="18" charset="0"/>
                <a:cs typeface="Times New Roman" panose="02020603050405020304" pitchFamily="18" charset="0"/>
              </a:rPr>
              <a:t> </a:t>
            </a:r>
            <a:r>
              <a:rPr lang="it-IT" dirty="0" smtClean="0"/>
              <a:t>49,69 (De Mauro 2006)</a:t>
            </a:r>
            <a:endParaRPr lang="it-IT" dirty="0">
              <a:latin typeface="Times New Roman" panose="02020603050405020304" pitchFamily="18" charset="0"/>
              <a:cs typeface="Times New Roman" panose="02020603050405020304" pitchFamily="18" charset="0"/>
            </a:endParaRPr>
          </a:p>
          <a:p>
            <a:endParaRPr lang="it-IT" dirty="0" smtClean="0"/>
          </a:p>
          <a:p>
            <a:r>
              <a:rPr lang="it-IT" dirty="0">
                <a:latin typeface="Times New Roman" panose="02020603050405020304" pitchFamily="18" charset="0"/>
                <a:cs typeface="Times New Roman" panose="02020603050405020304" pitchFamily="18" charset="0"/>
              </a:rPr>
              <a:t>Leggibilità di un corpus di leggi: 38.92-47.84</a:t>
            </a:r>
            <a:r>
              <a:rPr lang="it-IT" dirty="0"/>
              <a:t> </a:t>
            </a:r>
            <a:r>
              <a:rPr lang="it-IT" dirty="0" smtClean="0"/>
              <a:t> (Piemontese 2000)</a:t>
            </a:r>
            <a:endParaRPr lang="it-IT" dirty="0"/>
          </a:p>
          <a:p>
            <a:endParaRPr lang="it-IT" dirty="0"/>
          </a:p>
          <a:p>
            <a:endParaRPr lang="it-IT" dirty="0" smtClean="0"/>
          </a:p>
          <a:p>
            <a:endParaRPr lang="it-IT" dirty="0"/>
          </a:p>
        </p:txBody>
      </p:sp>
    </p:spTree>
    <p:extLst>
      <p:ext uri="{BB962C8B-B14F-4D97-AF65-F5344CB8AC3E}">
        <p14:creationId xmlns:p14="http://schemas.microsoft.com/office/powerpoint/2010/main" val="22233970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La legge non ammette ignoranza?</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85000" lnSpcReduction="20000"/>
          </a:bodyPr>
          <a:lstStyle/>
          <a:p>
            <a:pPr marL="0" indent="0">
              <a:buNone/>
            </a:pPr>
            <a:r>
              <a:rPr lang="it-IT" i="1" dirty="0" smtClean="0">
                <a:latin typeface="Times New Roman" pitchFamily="18" charset="0"/>
                <a:cs typeface="Times New Roman" pitchFamily="18" charset="0"/>
              </a:rPr>
              <a:t>Codice penale</a:t>
            </a:r>
          </a:p>
          <a:p>
            <a:pPr marL="0" indent="0" algn="ctr">
              <a:buNone/>
            </a:pPr>
            <a:r>
              <a:rPr lang="it-IT" dirty="0" smtClean="0">
                <a:latin typeface="Times New Roman" pitchFamily="18" charset="0"/>
                <a:cs typeface="Times New Roman" pitchFamily="18" charset="0"/>
              </a:rPr>
              <a:t>Art</a:t>
            </a:r>
            <a:r>
              <a:rPr lang="it-IT" dirty="0">
                <a:latin typeface="Times New Roman" pitchFamily="18" charset="0"/>
                <a:cs typeface="Times New Roman" pitchFamily="18" charset="0"/>
              </a:rPr>
              <a:t>. </a:t>
            </a:r>
            <a:r>
              <a:rPr lang="it-IT" dirty="0" smtClean="0">
                <a:latin typeface="Times New Roman" pitchFamily="18" charset="0"/>
                <a:cs typeface="Times New Roman" pitchFamily="18" charset="0"/>
              </a:rPr>
              <a:t>5</a:t>
            </a:r>
            <a:endParaRPr lang="it-IT" dirty="0">
              <a:latin typeface="Times New Roman" pitchFamily="18" charset="0"/>
              <a:cs typeface="Times New Roman" pitchFamily="18" charset="0"/>
            </a:endParaRPr>
          </a:p>
          <a:p>
            <a:pPr marL="0" indent="0">
              <a:buNone/>
            </a:pPr>
            <a:r>
              <a:rPr lang="it-IT" dirty="0" smtClean="0">
                <a:latin typeface="Times New Roman" pitchFamily="18" charset="0"/>
                <a:cs typeface="Times New Roman" pitchFamily="18" charset="0"/>
              </a:rPr>
              <a:t>Nessuno </a:t>
            </a:r>
            <a:r>
              <a:rPr lang="it-IT" dirty="0">
                <a:latin typeface="Times New Roman" pitchFamily="18" charset="0"/>
                <a:cs typeface="Times New Roman" pitchFamily="18" charset="0"/>
              </a:rPr>
              <a:t>può invocare a propria scusa l'ignoranza della legge </a:t>
            </a:r>
            <a:r>
              <a:rPr lang="it-IT" dirty="0" smtClean="0">
                <a:latin typeface="Times New Roman" pitchFamily="18" charset="0"/>
                <a:cs typeface="Times New Roman" pitchFamily="18" charset="0"/>
              </a:rPr>
              <a:t>penale.</a:t>
            </a:r>
          </a:p>
          <a:p>
            <a:pPr marL="0" indent="0">
              <a:buNone/>
            </a:pPr>
            <a:endParaRPr lang="it-IT" dirty="0">
              <a:latin typeface="Times New Roman" pitchFamily="18" charset="0"/>
              <a:cs typeface="Times New Roman" pitchFamily="18" charset="0"/>
            </a:endParaRPr>
          </a:p>
          <a:p>
            <a:pPr marL="0" indent="0">
              <a:buNone/>
            </a:pPr>
            <a:r>
              <a:rPr lang="it-IT" b="1" dirty="0" smtClean="0">
                <a:latin typeface="Times New Roman" pitchFamily="18" charset="0"/>
                <a:cs typeface="Times New Roman" pitchFamily="18" charset="0"/>
              </a:rPr>
              <a:t>Sentenza della </a:t>
            </a:r>
            <a:r>
              <a:rPr lang="it-IT" b="1" dirty="0">
                <a:latin typeface="Times New Roman" pitchFamily="18" charset="0"/>
                <a:cs typeface="Times New Roman" pitchFamily="18" charset="0"/>
              </a:rPr>
              <a:t>Corte costituzionale 24 marzo 1988, n. </a:t>
            </a:r>
            <a:r>
              <a:rPr lang="it-IT" b="1" dirty="0" smtClean="0">
                <a:latin typeface="Times New Roman" pitchFamily="18" charset="0"/>
                <a:cs typeface="Times New Roman" pitchFamily="18" charset="0"/>
              </a:rPr>
              <a:t>364. </a:t>
            </a:r>
          </a:p>
          <a:p>
            <a:pPr marL="0" indent="0">
              <a:buNone/>
            </a:pPr>
            <a:r>
              <a:rPr lang="it-IT" dirty="0">
                <a:latin typeface="Times New Roman" pitchFamily="18" charset="0"/>
                <a:cs typeface="Times New Roman" pitchFamily="18" charset="0"/>
              </a:rPr>
              <a:t>È</a:t>
            </a:r>
            <a:r>
              <a:rPr lang="it-IT" dirty="0" smtClean="0">
                <a:latin typeface="Times New Roman" pitchFamily="18" charset="0"/>
                <a:cs typeface="Times New Roman" pitchFamily="18" charset="0"/>
              </a:rPr>
              <a:t> </a:t>
            </a:r>
            <a:r>
              <a:rPr lang="it-IT" dirty="0">
                <a:latin typeface="Times New Roman" pitchFamily="18" charset="0"/>
                <a:cs typeface="Times New Roman" pitchFamily="18" charset="0"/>
              </a:rPr>
              <a:t>illegittimo l' art. 5 c.p</a:t>
            </a:r>
            <a:r>
              <a:rPr lang="it-IT" dirty="0" smtClean="0">
                <a:latin typeface="Times New Roman" pitchFamily="18" charset="0"/>
                <a:cs typeface="Times New Roman" pitchFamily="18" charset="0"/>
              </a:rPr>
              <a:t>. [codice penale] </a:t>
            </a:r>
            <a:r>
              <a:rPr lang="it-IT" dirty="0">
                <a:latin typeface="Times New Roman" pitchFamily="18" charset="0"/>
                <a:cs typeface="Times New Roman" pitchFamily="18" charset="0"/>
              </a:rPr>
              <a:t>nella parte in cui non esclude dall' inescusabilità dell' ignoranza della legge penale l' ignoranza </a:t>
            </a:r>
            <a:r>
              <a:rPr lang="it-IT" dirty="0" smtClean="0">
                <a:latin typeface="Times New Roman" pitchFamily="18" charset="0"/>
                <a:cs typeface="Times New Roman" pitchFamily="18" charset="0"/>
              </a:rPr>
              <a:t>inevitabile.</a:t>
            </a:r>
          </a:p>
          <a:p>
            <a:pPr marL="0" indent="0">
              <a:buNone/>
            </a:pPr>
            <a:r>
              <a:rPr lang="it-IT" b="1" dirty="0">
                <a:latin typeface="Times New Roman" pitchFamily="18" charset="0"/>
                <a:cs typeface="Times New Roman" pitchFamily="18" charset="0"/>
              </a:rPr>
              <a:t>L’articolo 73 della Costituzione prescrive la pubblicazione delle leggi e quindi, implicitamente, suggerisce l’esistenza di un principio di necessaria conoscibilità delle leggi. </a:t>
            </a:r>
          </a:p>
          <a:p>
            <a:pPr marL="0" indent="0">
              <a:buNone/>
            </a:pPr>
            <a:r>
              <a:rPr lang="it-IT" b="1" dirty="0" smtClean="0">
                <a:latin typeface="Times New Roman" pitchFamily="18" charset="0"/>
                <a:cs typeface="Times New Roman" pitchFamily="18" charset="0"/>
              </a:rPr>
              <a:t>A </a:t>
            </a:r>
            <a:r>
              <a:rPr lang="it-IT" b="1" dirty="0">
                <a:latin typeface="Times New Roman" pitchFamily="18" charset="0"/>
                <a:cs typeface="Times New Roman" pitchFamily="18" charset="0"/>
              </a:rPr>
              <a:t>tale principio, naturalmente, si opporrebbe non solo una legge non regolarmente pubblicata, ma anche una legge la quale, pur regolarmente pubblicata, fosse inconoscibile per l'oscurità del suo </a:t>
            </a:r>
            <a:r>
              <a:rPr lang="it-IT" b="1" dirty="0" smtClean="0">
                <a:latin typeface="Times New Roman" pitchFamily="18" charset="0"/>
                <a:cs typeface="Times New Roman" pitchFamily="18" charset="0"/>
              </a:rPr>
              <a:t>contenuto</a:t>
            </a:r>
            <a:r>
              <a:rPr lang="it-IT" dirty="0" smtClean="0">
                <a:latin typeface="Times New Roman" pitchFamily="18" charset="0"/>
                <a:cs typeface="Times New Roman" pitchFamily="18" charset="0"/>
              </a:rPr>
              <a:t>. </a:t>
            </a:r>
            <a:endParaRPr lang="it-IT" dirty="0">
              <a:latin typeface="Times New Roman" pitchFamily="18" charset="0"/>
              <a:cs typeface="Times New Roman" pitchFamily="18" charset="0"/>
            </a:endParaRPr>
          </a:p>
        </p:txBody>
      </p:sp>
    </p:spTree>
    <p:extLst>
      <p:ext uri="{BB962C8B-B14F-4D97-AF65-F5344CB8AC3E}">
        <p14:creationId xmlns:p14="http://schemas.microsoft.com/office/powerpoint/2010/main" val="41129018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La </a:t>
            </a:r>
            <a:r>
              <a:rPr lang="it-IT" i="1" dirty="0" smtClean="0"/>
              <a:t>Costituzione </a:t>
            </a:r>
            <a:r>
              <a:rPr lang="it-IT" dirty="0" smtClean="0"/>
              <a:t>vince il Premio Strega (2006)</a:t>
            </a:r>
            <a:br>
              <a:rPr lang="it-IT" dirty="0" smtClean="0"/>
            </a:br>
            <a:r>
              <a:rPr lang="it-IT" b="1" i="1" dirty="0" smtClean="0"/>
              <a:t>Parole di tutti e per tutti</a:t>
            </a:r>
            <a:endParaRPr lang="it-IT" b="1" i="1" dirty="0"/>
          </a:p>
        </p:txBody>
      </p:sp>
      <p:sp>
        <p:nvSpPr>
          <p:cNvPr id="3" name="Segnaposto contenuto 2"/>
          <p:cNvSpPr>
            <a:spLocks noGrp="1"/>
          </p:cNvSpPr>
          <p:nvPr>
            <p:ph idx="1"/>
          </p:nvPr>
        </p:nvSpPr>
        <p:spPr/>
        <p:txBody>
          <a:bodyPr/>
          <a:lstStyle/>
          <a:p>
            <a:endParaRPr lang="it-IT" dirty="0" smtClean="0">
              <a:effectLst>
                <a:outerShdw blurRad="38100" dist="38100" dir="2700000" algn="tl">
                  <a:srgbClr val="000000">
                    <a:alpha val="43137"/>
                  </a:srgbClr>
                </a:outerShdw>
              </a:effectLst>
              <a:hlinkClick r:id="rId2"/>
            </a:endParaRPr>
          </a:p>
          <a:p>
            <a:endParaRPr lang="it-IT" dirty="0" smtClean="0">
              <a:hlinkClick r:id="rId2"/>
            </a:endParaRPr>
          </a:p>
          <a:p>
            <a:endParaRPr lang="it-IT" dirty="0">
              <a:hlinkClick r:id="rId2"/>
            </a:endParaRPr>
          </a:p>
          <a:p>
            <a:endParaRPr lang="it-IT" dirty="0">
              <a:hlinkClick r:id="rId2"/>
            </a:endParaRPr>
          </a:p>
          <a:p>
            <a:pPr marL="0" indent="0">
              <a:buNone/>
            </a:pPr>
            <a:r>
              <a:rPr lang="it-IT" dirty="0">
                <a:hlinkClick r:id="rId2"/>
              </a:rPr>
              <a:t> </a:t>
            </a:r>
            <a:r>
              <a:rPr lang="it-IT" dirty="0" smtClean="0">
                <a:hlinkClick r:id="rId2"/>
              </a:rPr>
              <a:t>             https</a:t>
            </a:r>
            <a:r>
              <a:rPr lang="it-IT" dirty="0">
                <a:hlinkClick r:id="rId2"/>
              </a:rPr>
              <a:t>://</a:t>
            </a:r>
            <a:r>
              <a:rPr lang="it-IT" dirty="0" smtClean="0">
                <a:hlinkClick r:id="rId2"/>
              </a:rPr>
              <a:t>www.youtube.com/watch?v=tzGuYGyNGXo</a:t>
            </a:r>
            <a:endParaRPr lang="it-IT" dirty="0" smtClean="0"/>
          </a:p>
          <a:p>
            <a:endParaRPr lang="it-IT" dirty="0"/>
          </a:p>
        </p:txBody>
      </p:sp>
    </p:spTree>
    <p:extLst>
      <p:ext uri="{BB962C8B-B14F-4D97-AF65-F5344CB8AC3E}">
        <p14:creationId xmlns:p14="http://schemas.microsoft.com/office/powerpoint/2010/main" val="26965750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Riferimenti bibliografici</a:t>
            </a:r>
            <a:endParaRPr lang="it-IT" dirty="0"/>
          </a:p>
        </p:txBody>
      </p:sp>
      <p:sp>
        <p:nvSpPr>
          <p:cNvPr id="3" name="Segnaposto contenuto 2"/>
          <p:cNvSpPr>
            <a:spLocks noGrp="1"/>
          </p:cNvSpPr>
          <p:nvPr>
            <p:ph idx="1"/>
          </p:nvPr>
        </p:nvSpPr>
        <p:spPr/>
        <p:txBody>
          <a:bodyPr>
            <a:normAutofit fontScale="62500" lnSpcReduction="20000"/>
          </a:bodyPr>
          <a:lstStyle/>
          <a:p>
            <a:pPr marL="0" indent="0">
              <a:buNone/>
            </a:pPr>
            <a:r>
              <a:rPr lang="it-IT" dirty="0">
                <a:latin typeface="Times New Roman" panose="02020603050405020304" pitchFamily="18" charset="0"/>
                <a:cs typeface="Times New Roman" panose="02020603050405020304" pitchFamily="18" charset="0"/>
              </a:rPr>
              <a:t>M. AINIS, </a:t>
            </a:r>
            <a:r>
              <a:rPr lang="it-IT" i="1" dirty="0">
                <a:latin typeface="Times New Roman" panose="02020603050405020304" pitchFamily="18" charset="0"/>
                <a:cs typeface="Times New Roman" panose="02020603050405020304" pitchFamily="18" charset="0"/>
              </a:rPr>
              <a:t>La legge oscura. Come e perché non funziona</a:t>
            </a:r>
            <a:r>
              <a:rPr lang="it-IT" dirty="0">
                <a:latin typeface="Times New Roman" panose="02020603050405020304" pitchFamily="18" charset="0"/>
                <a:cs typeface="Times New Roman" panose="02020603050405020304" pitchFamily="18" charset="0"/>
              </a:rPr>
              <a:t>, Roma-Bari, Laterza, 1997.</a:t>
            </a:r>
          </a:p>
          <a:p>
            <a:pPr marL="0" indent="0">
              <a:buNone/>
            </a:pPr>
            <a:r>
              <a:rPr lang="it-IT" dirty="0">
                <a:latin typeface="Times New Roman" panose="02020603050405020304" pitchFamily="18" charset="0"/>
                <a:cs typeface="Times New Roman" panose="02020603050405020304" pitchFamily="18" charset="0"/>
              </a:rPr>
              <a:t>ASSEMBLEA COSTITUENTE (1946-1948), </a:t>
            </a:r>
            <a:r>
              <a:rPr lang="it-IT" i="1" dirty="0">
                <a:latin typeface="Times New Roman" panose="02020603050405020304" pitchFamily="18" charset="0"/>
                <a:cs typeface="Times New Roman" panose="02020603050405020304" pitchFamily="18" charset="0"/>
              </a:rPr>
              <a:t>Atti</a:t>
            </a:r>
          </a:p>
          <a:p>
            <a:pPr marL="0" indent="0">
              <a:buNone/>
            </a:pPr>
            <a:r>
              <a:rPr lang="it-IT" dirty="0">
                <a:latin typeface="Times New Roman" panose="02020603050405020304" pitchFamily="18" charset="0"/>
                <a:cs typeface="Times New Roman" panose="02020603050405020304" pitchFamily="18" charset="0"/>
              </a:rPr>
              <a:t>http://legislature.camera.it/frameset.asp?content=%2Faltre_sezionism%2F304%2F8964%2Fdocumentotesto.asp%3F</a:t>
            </a:r>
          </a:p>
          <a:p>
            <a:pPr marL="0" indent="0">
              <a:buNone/>
            </a:pPr>
            <a:r>
              <a:rPr lang="it-IT" dirty="0" smtClean="0">
                <a:latin typeface="Times New Roman" panose="02020603050405020304" pitchFamily="18" charset="0"/>
                <a:cs typeface="Times New Roman" panose="02020603050405020304" pitchFamily="18" charset="0"/>
              </a:rPr>
              <a:t>T</a:t>
            </a:r>
            <a:r>
              <a:rPr lang="it-IT" dirty="0">
                <a:latin typeface="Times New Roman" panose="02020603050405020304" pitchFamily="18" charset="0"/>
                <a:cs typeface="Times New Roman" panose="02020603050405020304" pitchFamily="18" charset="0"/>
              </a:rPr>
              <a:t>. DE MAURO, </a:t>
            </a:r>
            <a:r>
              <a:rPr lang="it-IT" i="1" dirty="0">
                <a:latin typeface="Times New Roman" panose="02020603050405020304" pitchFamily="18" charset="0"/>
                <a:cs typeface="Times New Roman" panose="02020603050405020304" pitchFamily="18" charset="0"/>
              </a:rPr>
              <a:t>Senso e significato. Studi di semantica teorica e storica</a:t>
            </a:r>
            <a:r>
              <a:rPr lang="it-IT" dirty="0">
                <a:latin typeface="Times New Roman" panose="02020603050405020304" pitchFamily="18" charset="0"/>
                <a:cs typeface="Times New Roman" panose="02020603050405020304" pitchFamily="18" charset="0"/>
              </a:rPr>
              <a:t>, Bari, Adriatica, 1971.</a:t>
            </a:r>
          </a:p>
          <a:p>
            <a:pPr marL="0" indent="0">
              <a:buNone/>
            </a:pPr>
            <a:r>
              <a:rPr lang="it-IT" dirty="0">
                <a:latin typeface="Times New Roman" panose="02020603050405020304" pitchFamily="18" charset="0"/>
                <a:cs typeface="Times New Roman" panose="02020603050405020304" pitchFamily="18" charset="0"/>
              </a:rPr>
              <a:t>T. DE MAURO, </a:t>
            </a:r>
            <a:r>
              <a:rPr lang="it-IT" i="1" dirty="0">
                <a:latin typeface="Times New Roman" panose="02020603050405020304" pitchFamily="18" charset="0"/>
                <a:cs typeface="Times New Roman" panose="02020603050405020304" pitchFamily="18" charset="0"/>
              </a:rPr>
              <a:t>Storia linguistica dell’Italia unita</a:t>
            </a:r>
            <a:r>
              <a:rPr lang="it-IT" dirty="0">
                <a:latin typeface="Times New Roman" panose="02020603050405020304" pitchFamily="18" charset="0"/>
                <a:cs typeface="Times New Roman" panose="02020603050405020304" pitchFamily="18" charset="0"/>
              </a:rPr>
              <a:t>, Bari, Laterza, 1963 (ed. riveduta e aumentata, 1970).</a:t>
            </a:r>
          </a:p>
          <a:p>
            <a:pPr marL="0" indent="0">
              <a:buNone/>
            </a:pPr>
            <a:r>
              <a:rPr lang="it-IT" dirty="0">
                <a:latin typeface="Times New Roman" panose="02020603050405020304" pitchFamily="18" charset="0"/>
                <a:cs typeface="Times New Roman" panose="02020603050405020304" pitchFamily="18" charset="0"/>
              </a:rPr>
              <a:t>T. DE MAURO, </a:t>
            </a:r>
            <a:r>
              <a:rPr lang="it-IT" i="1" dirty="0">
                <a:latin typeface="Times New Roman" panose="02020603050405020304" pitchFamily="18" charset="0"/>
                <a:cs typeface="Times New Roman" panose="02020603050405020304" pitchFamily="18" charset="0"/>
              </a:rPr>
              <a:t>Guida all'uso delle parole</a:t>
            </a:r>
            <a:r>
              <a:rPr lang="it-IT" dirty="0">
                <a:latin typeface="Times New Roman" panose="02020603050405020304" pitchFamily="18" charset="0"/>
                <a:cs typeface="Times New Roman" panose="02020603050405020304" pitchFamily="18" charset="0"/>
              </a:rPr>
              <a:t>, Roma, Editori Riuniti, 1980.</a:t>
            </a:r>
          </a:p>
          <a:p>
            <a:pPr marL="0" indent="0">
              <a:buNone/>
            </a:pPr>
            <a:r>
              <a:rPr lang="it-IT" dirty="0">
                <a:latin typeface="Times New Roman" panose="02020603050405020304" pitchFamily="18" charset="0"/>
                <a:cs typeface="Times New Roman" panose="02020603050405020304" pitchFamily="18" charset="0"/>
              </a:rPr>
              <a:t>T. DE MAURO, </a:t>
            </a:r>
            <a:r>
              <a:rPr lang="it-IT" i="1" dirty="0">
                <a:latin typeface="Times New Roman" panose="02020603050405020304" pitchFamily="18" charset="0"/>
                <a:cs typeface="Times New Roman" panose="02020603050405020304" pitchFamily="18" charset="0"/>
              </a:rPr>
              <a:t>Capire le parole</a:t>
            </a:r>
            <a:r>
              <a:rPr lang="it-IT" dirty="0">
                <a:latin typeface="Times New Roman" panose="02020603050405020304" pitchFamily="18" charset="0"/>
                <a:cs typeface="Times New Roman" panose="02020603050405020304" pitchFamily="18" charset="0"/>
              </a:rPr>
              <a:t>, Roma-Bari, Laterza, 1994.</a:t>
            </a:r>
          </a:p>
          <a:p>
            <a:pPr marL="0" indent="0">
              <a:buNone/>
            </a:pPr>
            <a:r>
              <a:rPr lang="it-IT" dirty="0">
                <a:latin typeface="Times New Roman" panose="02020603050405020304" pitchFamily="18" charset="0"/>
                <a:cs typeface="Times New Roman" panose="02020603050405020304" pitchFamily="18" charset="0"/>
              </a:rPr>
              <a:t>T. DE MAURO</a:t>
            </a:r>
            <a:r>
              <a:rPr lang="it-IT" i="1" dirty="0">
                <a:latin typeface="Times New Roman" panose="02020603050405020304" pitchFamily="18" charset="0"/>
                <a:cs typeface="Times New Roman" panose="02020603050405020304" pitchFamily="18" charset="0"/>
              </a:rPr>
              <a:t>, Il linguaggio della Costituzione</a:t>
            </a:r>
            <a:r>
              <a:rPr lang="it-IT" dirty="0">
                <a:latin typeface="Times New Roman" panose="02020603050405020304" pitchFamily="18" charset="0"/>
                <a:cs typeface="Times New Roman" panose="02020603050405020304" pitchFamily="18" charset="0"/>
              </a:rPr>
              <a:t>, in S. RODOTA’ (a cura di), </a:t>
            </a:r>
            <a:r>
              <a:rPr lang="it-IT" i="1" dirty="0">
                <a:latin typeface="Times New Roman" panose="02020603050405020304" pitchFamily="18" charset="0"/>
                <a:cs typeface="Times New Roman" panose="02020603050405020304" pitchFamily="18" charset="0"/>
              </a:rPr>
              <a:t>Alle origini della Costituzione</a:t>
            </a:r>
            <a:r>
              <a:rPr lang="it-IT" dirty="0">
                <a:latin typeface="Times New Roman" panose="02020603050405020304" pitchFamily="18" charset="0"/>
                <a:cs typeface="Times New Roman" panose="02020603050405020304" pitchFamily="18" charset="0"/>
              </a:rPr>
              <a:t>, Bologna, Il Mulino, 1998, pp.25-42.</a:t>
            </a:r>
          </a:p>
          <a:p>
            <a:pPr marL="0" indent="0">
              <a:buNone/>
            </a:pPr>
            <a:r>
              <a:rPr lang="it-IT" dirty="0">
                <a:latin typeface="Times New Roman" panose="02020603050405020304" pitchFamily="18" charset="0"/>
                <a:cs typeface="Times New Roman" panose="02020603050405020304" pitchFamily="18" charset="0"/>
              </a:rPr>
              <a:t>T. DE MAURO, </a:t>
            </a:r>
            <a:r>
              <a:rPr lang="it-IT" i="1" dirty="0">
                <a:latin typeface="Times New Roman" panose="02020603050405020304" pitchFamily="18" charset="0"/>
                <a:cs typeface="Times New Roman" panose="02020603050405020304" pitchFamily="18" charset="0"/>
              </a:rPr>
              <a:t>Il linguaggio della Costituzione, Introduzione a Costituzione della Repubblica Italiana (1947)</a:t>
            </a:r>
            <a:r>
              <a:rPr lang="it-IT" dirty="0">
                <a:latin typeface="Times New Roman" panose="02020603050405020304" pitchFamily="18" charset="0"/>
                <a:cs typeface="Times New Roman" panose="02020603050405020304" pitchFamily="18" charset="0"/>
              </a:rPr>
              <a:t>, Torino, Utet-Fondazione Maria e Goffredo Bellonci </a:t>
            </a:r>
            <a:r>
              <a:rPr lang="it-IT" dirty="0" err="1">
                <a:latin typeface="Times New Roman" panose="02020603050405020304" pitchFamily="18" charset="0"/>
                <a:cs typeface="Times New Roman" panose="02020603050405020304" pitchFamily="18" charset="0"/>
              </a:rPr>
              <a:t>onlus</a:t>
            </a:r>
            <a:r>
              <a:rPr lang="it-IT" dirty="0">
                <a:latin typeface="Times New Roman" panose="02020603050405020304" pitchFamily="18" charset="0"/>
                <a:cs typeface="Times New Roman" panose="02020603050405020304" pitchFamily="18" charset="0"/>
              </a:rPr>
              <a:t>, 2006, </a:t>
            </a:r>
            <a:r>
              <a:rPr lang="it-IT" dirty="0" err="1">
                <a:latin typeface="Times New Roman" panose="02020603050405020304" pitchFamily="18" charset="0"/>
                <a:cs typeface="Times New Roman" panose="02020603050405020304" pitchFamily="18" charset="0"/>
              </a:rPr>
              <a:t>pp.VII-XXXII</a:t>
            </a:r>
            <a:r>
              <a:rPr lang="it-IT" dirty="0">
                <a:latin typeface="Times New Roman" panose="02020603050405020304" pitchFamily="18" charset="0"/>
                <a:cs typeface="Times New Roman" panose="02020603050405020304" pitchFamily="18" charset="0"/>
              </a:rPr>
              <a:t>.</a:t>
            </a:r>
          </a:p>
          <a:p>
            <a:pPr marL="0" indent="0">
              <a:buNone/>
            </a:pPr>
            <a:r>
              <a:rPr lang="it-IT" dirty="0">
                <a:latin typeface="Times New Roman" panose="02020603050405020304" pitchFamily="18" charset="0"/>
                <a:cs typeface="Times New Roman" panose="02020603050405020304" pitchFamily="18" charset="0"/>
              </a:rPr>
              <a:t>T. DE MAURO</a:t>
            </a:r>
            <a:r>
              <a:rPr lang="it-IT" i="1" dirty="0">
                <a:latin typeface="Times New Roman" panose="02020603050405020304" pitchFamily="18" charset="0"/>
                <a:cs typeface="Times New Roman" panose="02020603050405020304" pitchFamily="18" charset="0"/>
              </a:rPr>
              <a:t>, La cultura degli italiani</a:t>
            </a:r>
            <a:r>
              <a:rPr lang="it-IT" dirty="0">
                <a:latin typeface="Times New Roman" panose="02020603050405020304" pitchFamily="18" charset="0"/>
                <a:cs typeface="Times New Roman" panose="02020603050405020304" pitchFamily="18" charset="0"/>
              </a:rPr>
              <a:t>, a cura di F. ERBANI, Roma-Bari, Laterza, 2010.</a:t>
            </a:r>
          </a:p>
          <a:p>
            <a:pPr marL="0" indent="0">
              <a:buNone/>
            </a:pPr>
            <a:r>
              <a:rPr lang="it-IT" dirty="0">
                <a:latin typeface="Times New Roman" panose="02020603050405020304" pitchFamily="18" charset="0"/>
                <a:cs typeface="Times New Roman" panose="02020603050405020304" pitchFamily="18" charset="0"/>
              </a:rPr>
              <a:t>T. DE MAURO, (ideato e diretto da), </a:t>
            </a:r>
            <a:r>
              <a:rPr lang="it-IT" i="1" dirty="0">
                <a:latin typeface="Times New Roman" panose="02020603050405020304" pitchFamily="18" charset="0"/>
                <a:cs typeface="Times New Roman" panose="02020603050405020304" pitchFamily="18" charset="0"/>
              </a:rPr>
              <a:t>GRADIT-Grande dizionario italiano dell’uso</a:t>
            </a:r>
            <a:r>
              <a:rPr lang="it-IT" dirty="0">
                <a:latin typeface="Times New Roman" panose="02020603050405020304" pitchFamily="18" charset="0"/>
                <a:cs typeface="Times New Roman" panose="02020603050405020304" pitchFamily="18" charset="0"/>
              </a:rPr>
              <a:t>, Torino, Utet, 1999.</a:t>
            </a:r>
          </a:p>
          <a:p>
            <a:pPr marL="0" indent="0">
              <a:buNone/>
            </a:pP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49739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latin typeface="Times New Roman" panose="02020603050405020304" pitchFamily="18" charset="0"/>
                <a:cs typeface="Times New Roman" panose="02020603050405020304" pitchFamily="18" charset="0"/>
              </a:rPr>
              <a:t>Riferimenti bibliografici</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360608" y="1819186"/>
            <a:ext cx="10993192" cy="5032375"/>
          </a:xfrm>
        </p:spPr>
        <p:txBody>
          <a:bodyPr>
            <a:normAutofit fontScale="92500" lnSpcReduction="20000"/>
          </a:bodyPr>
          <a:lstStyle/>
          <a:p>
            <a:r>
              <a:rPr lang="it-IT" dirty="0">
                <a:latin typeface="Times New Roman" panose="02020603050405020304" pitchFamily="18" charset="0"/>
                <a:cs typeface="Times New Roman" panose="02020603050405020304" pitchFamily="18" charset="0"/>
              </a:rPr>
              <a:t>T. DE MAURO, M. VEDOVELLI, (a cura di), </a:t>
            </a:r>
            <a:r>
              <a:rPr lang="it-IT" i="1" dirty="0">
                <a:latin typeface="Times New Roman" panose="02020603050405020304" pitchFamily="18" charset="0"/>
                <a:cs typeface="Times New Roman" panose="02020603050405020304" pitchFamily="18" charset="0"/>
              </a:rPr>
              <a:t>Dante, il gendarme e la bolletta. La comunicazione pubblica in Italia e la nuova bolletta Enel, </a:t>
            </a:r>
            <a:r>
              <a:rPr lang="it-IT" dirty="0">
                <a:latin typeface="Times New Roman" panose="02020603050405020304" pitchFamily="18" charset="0"/>
                <a:cs typeface="Times New Roman" panose="02020603050405020304" pitchFamily="18" charset="0"/>
              </a:rPr>
              <a:t>Roma-Bari,  Laterza, 1999.</a:t>
            </a:r>
          </a:p>
          <a:p>
            <a:r>
              <a:rPr lang="it-IT" dirty="0">
                <a:latin typeface="Times New Roman" panose="02020603050405020304" pitchFamily="18" charset="0"/>
                <a:cs typeface="Times New Roman" panose="02020603050405020304" pitchFamily="18" charset="0"/>
              </a:rPr>
              <a:t>T. DE MAURO, </a:t>
            </a:r>
            <a:r>
              <a:rPr lang="it-IT" i="1" dirty="0">
                <a:latin typeface="Times New Roman" panose="02020603050405020304" pitchFamily="18" charset="0"/>
                <a:cs typeface="Times New Roman" panose="02020603050405020304" pitchFamily="18" charset="0"/>
              </a:rPr>
              <a:t>Storia linguistica dell’Italia repubblicana. Dal 1946 ai nostri giorni</a:t>
            </a:r>
            <a:r>
              <a:rPr lang="it-IT" dirty="0">
                <a:latin typeface="Times New Roman" panose="02020603050405020304" pitchFamily="18" charset="0"/>
                <a:cs typeface="Times New Roman" panose="02020603050405020304" pitchFamily="18" charset="0"/>
              </a:rPr>
              <a:t>, Roma-Bari, Laterza, 2014.</a:t>
            </a:r>
          </a:p>
          <a:p>
            <a:r>
              <a:rPr lang="it-IT" dirty="0">
                <a:latin typeface="Times New Roman" panose="02020603050405020304" pitchFamily="18" charset="0"/>
                <a:cs typeface="Times New Roman" panose="02020603050405020304" pitchFamily="18" charset="0"/>
              </a:rPr>
              <a:t>T. DE MAURO, </a:t>
            </a:r>
            <a:r>
              <a:rPr lang="it-IT" i="1" dirty="0">
                <a:latin typeface="Times New Roman" panose="02020603050405020304" pitchFamily="18" charset="0"/>
                <a:cs typeface="Times New Roman" panose="02020603050405020304" pitchFamily="18" charset="0"/>
              </a:rPr>
              <a:t>Nuovo dizionario De Mauro</a:t>
            </a:r>
            <a:r>
              <a:rPr lang="it-IT" dirty="0">
                <a:latin typeface="Times New Roman" panose="02020603050405020304" pitchFamily="18" charset="0"/>
                <a:cs typeface="Times New Roman" panose="02020603050405020304" pitchFamily="18" charset="0"/>
              </a:rPr>
              <a:t>, «Internazionale», 2016b https://dizionario.internazionale.it/</a:t>
            </a:r>
          </a:p>
          <a:p>
            <a:r>
              <a:rPr lang="it-IT" dirty="0" smtClean="0">
                <a:latin typeface="Times New Roman" panose="02020603050405020304" pitchFamily="18" charset="0"/>
                <a:cs typeface="Times New Roman" panose="02020603050405020304" pitchFamily="18" charset="0"/>
              </a:rPr>
              <a:t>E</a:t>
            </a:r>
            <a:r>
              <a:rPr lang="it-IT" dirty="0">
                <a:latin typeface="Times New Roman" panose="02020603050405020304" pitchFamily="18" charset="0"/>
                <a:cs typeface="Times New Roman" panose="02020603050405020304" pitchFamily="18" charset="0"/>
              </a:rPr>
              <a:t>. PIEMONTESE, «Leggibilità e comprensibilità delle leggi italiane. Alcune osservazioni quantitative e qualitative</a:t>
            </a:r>
            <a:r>
              <a:rPr lang="it-IT" dirty="0" smtClean="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in D. VERONESI (a cura di</a:t>
            </a:r>
            <a:r>
              <a:rPr lang="it-IT" dirty="0" smtClean="0">
                <a:latin typeface="Times New Roman" panose="02020603050405020304" pitchFamily="18" charset="0"/>
                <a:cs typeface="Times New Roman" panose="02020603050405020304" pitchFamily="18" charset="0"/>
              </a:rPr>
              <a:t>),</a:t>
            </a:r>
            <a:r>
              <a:rPr lang="it-IT" i="1" dirty="0" smtClean="0">
                <a:latin typeface="Times New Roman" panose="02020603050405020304" pitchFamily="18" charset="0"/>
                <a:cs typeface="Times New Roman" panose="02020603050405020304" pitchFamily="18" charset="0"/>
              </a:rPr>
              <a:t> Linguistica giuridica italiana e tedesca / </a:t>
            </a:r>
            <a:r>
              <a:rPr lang="it-IT" i="1" dirty="0" err="1" smtClean="0">
                <a:latin typeface="Times New Roman" panose="02020603050405020304" pitchFamily="18" charset="0"/>
                <a:cs typeface="Times New Roman" panose="02020603050405020304" pitchFamily="18" charset="0"/>
              </a:rPr>
              <a:t>Rechtslinguistik</a:t>
            </a:r>
            <a:r>
              <a:rPr lang="it-IT" i="1" dirty="0" smtClean="0">
                <a:latin typeface="Times New Roman" panose="02020603050405020304" pitchFamily="18" charset="0"/>
                <a:cs typeface="Times New Roman" panose="02020603050405020304" pitchFamily="18" charset="0"/>
              </a:rPr>
              <a:t> </a:t>
            </a:r>
            <a:r>
              <a:rPr lang="it-IT" i="1" dirty="0" err="1" smtClean="0">
                <a:latin typeface="Times New Roman" panose="02020603050405020304" pitchFamily="18" charset="0"/>
                <a:cs typeface="Times New Roman" panose="02020603050405020304" pitchFamily="18" charset="0"/>
              </a:rPr>
              <a:t>des</a:t>
            </a:r>
            <a:r>
              <a:rPr lang="it-IT" i="1" dirty="0" smtClean="0">
                <a:latin typeface="Times New Roman" panose="02020603050405020304" pitchFamily="18" charset="0"/>
                <a:cs typeface="Times New Roman" panose="02020603050405020304" pitchFamily="18" charset="0"/>
              </a:rPr>
              <a:t> </a:t>
            </a:r>
            <a:r>
              <a:rPr lang="it-IT" i="1" dirty="0" err="1" smtClean="0">
                <a:latin typeface="Times New Roman" panose="02020603050405020304" pitchFamily="18" charset="0"/>
                <a:cs typeface="Times New Roman" panose="02020603050405020304" pitchFamily="18" charset="0"/>
              </a:rPr>
              <a:t>Deutschen</a:t>
            </a:r>
            <a:r>
              <a:rPr lang="it-IT" i="1" dirty="0" smtClean="0">
                <a:latin typeface="Times New Roman" panose="02020603050405020304" pitchFamily="18" charset="0"/>
                <a:cs typeface="Times New Roman" panose="02020603050405020304" pitchFamily="18" charset="0"/>
              </a:rPr>
              <a:t> und </a:t>
            </a:r>
            <a:r>
              <a:rPr lang="it-IT" i="1" dirty="0" err="1" smtClean="0">
                <a:latin typeface="Times New Roman" panose="02020603050405020304" pitchFamily="18" charset="0"/>
                <a:cs typeface="Times New Roman" panose="02020603050405020304" pitchFamily="18" charset="0"/>
              </a:rPr>
              <a:t>Italienischen</a:t>
            </a:r>
            <a:r>
              <a:rPr lang="it-IT" i="1" dirty="0" smtClean="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a:t>
            </a:r>
            <a:r>
              <a:rPr lang="it-IT" dirty="0">
                <a:latin typeface="Times New Roman" panose="02020603050405020304" pitchFamily="18" charset="0"/>
                <a:cs typeface="Times New Roman" panose="02020603050405020304" pitchFamily="18" charset="0"/>
              </a:rPr>
              <a:t>Padova, </a:t>
            </a:r>
            <a:r>
              <a:rPr lang="it-IT" dirty="0" err="1">
                <a:latin typeface="Times New Roman" panose="02020603050405020304" pitchFamily="18" charset="0"/>
                <a:cs typeface="Times New Roman" panose="02020603050405020304" pitchFamily="18" charset="0"/>
              </a:rPr>
              <a:t>Unipress</a:t>
            </a:r>
            <a:r>
              <a:rPr lang="it-IT" dirty="0">
                <a:latin typeface="Times New Roman" panose="02020603050405020304" pitchFamily="18" charset="0"/>
                <a:cs typeface="Times New Roman" panose="02020603050405020304" pitchFamily="18" charset="0"/>
              </a:rPr>
              <a:t>, 2000, pp. 103-117</a:t>
            </a:r>
            <a:r>
              <a:rPr lang="it-IT" dirty="0" smtClean="0">
                <a:latin typeface="Times New Roman" panose="02020603050405020304" pitchFamily="18" charset="0"/>
                <a:cs typeface="Times New Roman" panose="02020603050405020304" pitchFamily="18" charset="0"/>
              </a:rPr>
              <a:t>.</a:t>
            </a:r>
          </a:p>
          <a:p>
            <a:r>
              <a:rPr lang="it-IT" dirty="0" smtClean="0">
                <a:latin typeface="Times New Roman" panose="02020603050405020304" pitchFamily="18" charset="0"/>
                <a:cs typeface="Times New Roman" panose="02020603050405020304" pitchFamily="18" charset="0"/>
              </a:rPr>
              <a:t>Servizio dei resoconti e della comunicazione istituzionale (a cura di), </a:t>
            </a:r>
            <a:r>
              <a:rPr lang="it-IT" i="1" dirty="0" smtClean="0">
                <a:latin typeface="Times New Roman" panose="02020603050405020304" pitchFamily="18" charset="0"/>
                <a:cs typeface="Times New Roman" panose="02020603050405020304" pitchFamily="18" charset="0"/>
              </a:rPr>
              <a:t>Il linguaggio della Costituzione</a:t>
            </a:r>
            <a:r>
              <a:rPr lang="it-IT" dirty="0" smtClean="0">
                <a:latin typeface="Times New Roman" panose="02020603050405020304" pitchFamily="18" charset="0"/>
                <a:cs typeface="Times New Roman" panose="02020603050405020304" pitchFamily="18" charset="0"/>
              </a:rPr>
              <a:t>, Convegni e Seminari n. 18, Senato della Repubblica, Roma, 2006.</a:t>
            </a:r>
          </a:p>
          <a:p>
            <a:pPr marL="0" indent="0">
              <a:buNone/>
            </a:pPr>
            <a:endParaRPr lang="it-IT" dirty="0" smtClean="0"/>
          </a:p>
          <a:p>
            <a:endParaRPr lang="it-IT" dirty="0"/>
          </a:p>
          <a:p>
            <a:endParaRPr lang="it-IT" dirty="0"/>
          </a:p>
          <a:p>
            <a:endParaRPr lang="it-IT" dirty="0"/>
          </a:p>
        </p:txBody>
      </p:sp>
    </p:spTree>
    <p:extLst>
      <p:ext uri="{BB962C8B-B14F-4D97-AF65-F5344CB8AC3E}">
        <p14:creationId xmlns:p14="http://schemas.microsoft.com/office/powerpoint/2010/main" val="3832277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Lingua e diritto</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lstStyle/>
          <a:p>
            <a:pPr>
              <a:buNone/>
            </a:pPr>
            <a:r>
              <a:rPr lang="it-IT" b="1" dirty="0" smtClean="0">
                <a:latin typeface="Times New Roman" pitchFamily="18" charset="0"/>
                <a:cs typeface="Times New Roman" pitchFamily="18" charset="0"/>
              </a:rPr>
              <a:t>Adolf </a:t>
            </a:r>
            <a:r>
              <a:rPr lang="it-IT" b="1" dirty="0" err="1" smtClean="0">
                <a:latin typeface="Times New Roman" pitchFamily="18" charset="0"/>
                <a:cs typeface="Times New Roman" pitchFamily="18" charset="0"/>
              </a:rPr>
              <a:t>Merkl</a:t>
            </a:r>
            <a:r>
              <a:rPr lang="it-IT" b="1" dirty="0" smtClean="0">
                <a:latin typeface="Times New Roman" pitchFamily="18" charset="0"/>
                <a:cs typeface="Times New Roman" pitchFamily="18" charset="0"/>
              </a:rPr>
              <a:t> </a:t>
            </a:r>
            <a:r>
              <a:rPr lang="it-IT" dirty="0" smtClean="0">
                <a:latin typeface="Times New Roman" pitchFamily="18" charset="0"/>
                <a:cs typeface="Times New Roman" pitchFamily="18" charset="0"/>
              </a:rPr>
              <a:t>(I890-1970): La lingua «non è affatto una vietata porticina di servizio attraverso la quale il diritto s’introduce di soppiatto. Essa è piuttosto il grande portale attraverso il quale tutto il diritto entra nella coscienza degli uomini». (</a:t>
            </a:r>
            <a:r>
              <a:rPr lang="it-IT" i="1" dirty="0" smtClean="0">
                <a:latin typeface="Times New Roman" pitchFamily="18" charset="0"/>
                <a:cs typeface="Times New Roman" pitchFamily="18" charset="0"/>
              </a:rPr>
              <a:t>Il duplice volto del diritto </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Giuffrè</a:t>
            </a:r>
            <a:r>
              <a:rPr lang="it-IT" dirty="0" smtClean="0">
                <a:latin typeface="Times New Roman" pitchFamily="18" charset="0"/>
                <a:cs typeface="Times New Roman" pitchFamily="18" charset="0"/>
              </a:rPr>
              <a:t>, Milano, 1987, p. 125).</a:t>
            </a:r>
          </a:p>
          <a:p>
            <a:pPr>
              <a:buNone/>
            </a:pPr>
            <a:r>
              <a:rPr lang="it-IT" b="1" dirty="0" smtClean="0">
                <a:latin typeface="Times New Roman" pitchFamily="18" charset="0"/>
                <a:cs typeface="Times New Roman" pitchFamily="18" charset="0"/>
              </a:rPr>
              <a:t>Piero Fiorelli</a:t>
            </a:r>
            <a:r>
              <a:rPr lang="it-IT" dirty="0" smtClean="0">
                <a:latin typeface="Times New Roman" pitchFamily="18" charset="0"/>
                <a:cs typeface="Times New Roman" pitchFamily="18" charset="0"/>
              </a:rPr>
              <a:t>: Il diritto ha la duttilità delle cose umane; e farà bene, chi ne studia il linguaggio […], a tener presente che non si può […] procedere con spirito di geometria.</a:t>
            </a:r>
          </a:p>
          <a:p>
            <a:endParaRPr lang="it-IT"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lstStyle/>
          <a:p>
            <a:r>
              <a:rPr lang="it-IT" sz="4000" dirty="0" smtClean="0">
                <a:latin typeface="Times New Roman" panose="02020603050405020304" pitchFamily="18" charset="0"/>
                <a:cs typeface="Times New Roman" panose="02020603050405020304" pitchFamily="18" charset="0"/>
              </a:rPr>
              <a:t>                   Grazie!</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238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Linguaggio giuridico</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92500" lnSpcReduction="10000"/>
          </a:bodyPr>
          <a:lstStyle/>
          <a:p>
            <a:pPr>
              <a:buNone/>
            </a:pPr>
            <a:r>
              <a:rPr lang="it-IT" i="1" dirty="0" smtClean="0">
                <a:latin typeface="Times New Roman" pitchFamily="18" charset="0"/>
                <a:cs typeface="Times New Roman" pitchFamily="18" charset="0"/>
              </a:rPr>
              <a:t>Lessico</a:t>
            </a:r>
            <a:r>
              <a:rPr lang="it-IT" dirty="0" smtClean="0">
                <a:latin typeface="Times New Roman" pitchFamily="18" charset="0"/>
                <a:cs typeface="Times New Roman" pitchFamily="18" charset="0"/>
              </a:rPr>
              <a:t> </a:t>
            </a:r>
          </a:p>
          <a:p>
            <a:pPr>
              <a:buNone/>
            </a:pPr>
            <a:r>
              <a:rPr lang="it-IT" dirty="0" smtClean="0">
                <a:latin typeface="Times New Roman" pitchFamily="18" charset="0"/>
                <a:cs typeface="Times New Roman" pitchFamily="18" charset="0"/>
              </a:rPr>
              <a:t>- </a:t>
            </a:r>
            <a:r>
              <a:rPr lang="it-IT" b="1" dirty="0" smtClean="0">
                <a:latin typeface="Times New Roman" pitchFamily="18" charset="0"/>
                <a:cs typeface="Times New Roman" pitchFamily="18" charset="0"/>
              </a:rPr>
              <a:t>tecnicismi specifici</a:t>
            </a:r>
            <a:r>
              <a:rPr lang="it-IT" dirty="0" smtClean="0">
                <a:latin typeface="Times New Roman" pitchFamily="18" charset="0"/>
                <a:cs typeface="Times New Roman" pitchFamily="18" charset="0"/>
              </a:rPr>
              <a:t>: </a:t>
            </a:r>
            <a:r>
              <a:rPr lang="it-IT" i="1" dirty="0" smtClean="0">
                <a:latin typeface="Times New Roman" pitchFamily="18" charset="0"/>
                <a:cs typeface="Times New Roman" pitchFamily="18" charset="0"/>
              </a:rPr>
              <a:t>evizione, anatocismo, promulgare.</a:t>
            </a:r>
          </a:p>
          <a:p>
            <a:pPr>
              <a:buNone/>
            </a:pPr>
            <a:r>
              <a:rPr lang="it-IT" dirty="0" smtClean="0">
                <a:latin typeface="Times New Roman" pitchFamily="18" charset="0"/>
                <a:cs typeface="Times New Roman" pitchFamily="18" charset="0"/>
              </a:rPr>
              <a:t> - </a:t>
            </a:r>
            <a:r>
              <a:rPr lang="it-IT" b="1" dirty="0" smtClean="0">
                <a:latin typeface="Times New Roman" pitchFamily="18" charset="0"/>
                <a:cs typeface="Times New Roman" pitchFamily="18" charset="0"/>
              </a:rPr>
              <a:t>tecnicismi collaterali</a:t>
            </a:r>
            <a:r>
              <a:rPr lang="it-IT" dirty="0" smtClean="0">
                <a:latin typeface="Times New Roman" pitchFamily="18" charset="0"/>
                <a:cs typeface="Times New Roman" pitchFamily="18" charset="0"/>
              </a:rPr>
              <a:t>: </a:t>
            </a:r>
            <a:r>
              <a:rPr lang="it-IT" i="1" dirty="0" smtClean="0">
                <a:latin typeface="Times New Roman" pitchFamily="18" charset="0"/>
                <a:cs typeface="Times New Roman" pitchFamily="18" charset="0"/>
              </a:rPr>
              <a:t>espletare</a:t>
            </a:r>
            <a:r>
              <a:rPr lang="it-IT" dirty="0" smtClean="0">
                <a:latin typeface="Times New Roman" pitchFamily="18" charset="0"/>
                <a:cs typeface="Times New Roman" pitchFamily="18" charset="0"/>
              </a:rPr>
              <a:t>, </a:t>
            </a:r>
            <a:r>
              <a:rPr lang="it-IT" i="1" dirty="0" smtClean="0">
                <a:latin typeface="Times New Roman" pitchFamily="18" charset="0"/>
                <a:cs typeface="Times New Roman" pitchFamily="18" charset="0"/>
              </a:rPr>
              <a:t>esuberi, misure di razionalizzazione.</a:t>
            </a:r>
          </a:p>
          <a:p>
            <a:pPr>
              <a:buNone/>
            </a:pPr>
            <a:r>
              <a:rPr lang="it-IT" dirty="0" smtClean="0">
                <a:latin typeface="Times New Roman" pitchFamily="18" charset="0"/>
                <a:cs typeface="Times New Roman" pitchFamily="18" charset="0"/>
              </a:rPr>
              <a:t> - </a:t>
            </a:r>
            <a:r>
              <a:rPr lang="it-IT" b="1" dirty="0" smtClean="0">
                <a:latin typeface="Times New Roman" pitchFamily="18" charset="0"/>
                <a:cs typeface="Times New Roman" pitchFamily="18" charset="0"/>
              </a:rPr>
              <a:t>ridefinizioni</a:t>
            </a:r>
            <a:r>
              <a:rPr lang="it-IT" dirty="0" smtClean="0">
                <a:latin typeface="Times New Roman" pitchFamily="18" charset="0"/>
                <a:cs typeface="Times New Roman" pitchFamily="18" charset="0"/>
              </a:rPr>
              <a:t>: </a:t>
            </a:r>
            <a:r>
              <a:rPr lang="it-IT" i="1" dirty="0" smtClean="0">
                <a:latin typeface="Times New Roman" pitchFamily="18" charset="0"/>
                <a:cs typeface="Times New Roman" pitchFamily="18" charset="0"/>
              </a:rPr>
              <a:t>rigida</a:t>
            </a:r>
            <a:r>
              <a:rPr lang="it-IT" dirty="0" smtClean="0">
                <a:latin typeface="Times New Roman" pitchFamily="18" charset="0"/>
                <a:cs typeface="Times New Roman" pitchFamily="18" charset="0"/>
              </a:rPr>
              <a:t>, </a:t>
            </a:r>
            <a:r>
              <a:rPr lang="it-IT" i="1" dirty="0" smtClean="0">
                <a:latin typeface="Times New Roman" pitchFamily="18" charset="0"/>
                <a:cs typeface="Times New Roman" pitchFamily="18" charset="0"/>
              </a:rPr>
              <a:t>lunga, elastica</a:t>
            </a:r>
            <a:r>
              <a:rPr lang="it-IT" dirty="0" smtClean="0">
                <a:latin typeface="Times New Roman" pitchFamily="18" charset="0"/>
                <a:cs typeface="Times New Roman" pitchFamily="18" charset="0"/>
              </a:rPr>
              <a:t> (riferiti alla Costituzione).</a:t>
            </a:r>
          </a:p>
          <a:p>
            <a:pPr>
              <a:buNone/>
            </a:pPr>
            <a:r>
              <a:rPr lang="it-IT" i="1" dirty="0" smtClean="0">
                <a:latin typeface="Times New Roman" pitchFamily="18" charset="0"/>
                <a:cs typeface="Times New Roman" pitchFamily="18" charset="0"/>
              </a:rPr>
              <a:t>Testualità e sintassi</a:t>
            </a:r>
            <a:r>
              <a:rPr lang="it-IT" dirty="0" smtClean="0">
                <a:latin typeface="Times New Roman" pitchFamily="18" charset="0"/>
                <a:cs typeface="Times New Roman" pitchFamily="18" charset="0"/>
              </a:rPr>
              <a:t>:</a:t>
            </a:r>
          </a:p>
          <a:p>
            <a:pPr>
              <a:buNone/>
            </a:pPr>
            <a:r>
              <a:rPr lang="it-IT" dirty="0" smtClean="0">
                <a:latin typeface="Times New Roman" pitchFamily="18" charset="0"/>
                <a:cs typeface="Times New Roman" pitchFamily="18" charset="0"/>
              </a:rPr>
              <a:t>-</a:t>
            </a:r>
            <a:r>
              <a:rPr lang="it-IT" b="1" dirty="0" smtClean="0">
                <a:latin typeface="Times New Roman" pitchFamily="18" charset="0"/>
                <a:cs typeface="Times New Roman" pitchFamily="18" charset="0"/>
              </a:rPr>
              <a:t>stile </a:t>
            </a:r>
            <a:r>
              <a:rPr lang="it-IT" b="1" dirty="0" err="1" smtClean="0">
                <a:latin typeface="Times New Roman" pitchFamily="18" charset="0"/>
                <a:cs typeface="Times New Roman" pitchFamily="18" charset="0"/>
              </a:rPr>
              <a:t>commatico</a:t>
            </a:r>
            <a:r>
              <a:rPr lang="it-IT" dirty="0" smtClean="0">
                <a:latin typeface="Times New Roman" pitchFamily="18" charset="0"/>
                <a:cs typeface="Times New Roman" pitchFamily="18" charset="0"/>
              </a:rPr>
              <a:t>: unità che va da punto fermo a punto fermo, evidenziata dal capoverso;</a:t>
            </a:r>
          </a:p>
          <a:p>
            <a:pPr>
              <a:buNone/>
            </a:pPr>
            <a:r>
              <a:rPr lang="it-IT" dirty="0" smtClean="0">
                <a:latin typeface="Times New Roman" pitchFamily="18" charset="0"/>
                <a:cs typeface="Times New Roman" pitchFamily="18" charset="0"/>
              </a:rPr>
              <a:t>-</a:t>
            </a:r>
            <a:r>
              <a:rPr lang="it-IT" b="1" dirty="0" smtClean="0">
                <a:latin typeface="Times New Roman" pitchFamily="18" charset="0"/>
                <a:cs typeface="Times New Roman" pitchFamily="18" charset="0"/>
              </a:rPr>
              <a:t>condensazione sintattica </a:t>
            </a:r>
            <a:r>
              <a:rPr lang="it-IT" dirty="0" smtClean="0">
                <a:latin typeface="Times New Roman" pitchFamily="18" charset="0"/>
                <a:cs typeface="Times New Roman" pitchFamily="18" charset="0"/>
              </a:rPr>
              <a:t>(largo uso di incisi, subordinate, nominalizzazioni</a:t>
            </a:r>
            <a:r>
              <a:rPr lang="it-IT" b="1" dirty="0" smtClean="0">
                <a:latin typeface="Times New Roman" pitchFamily="18" charset="0"/>
                <a:cs typeface="Times New Roman" pitchFamily="18" charset="0"/>
              </a:rPr>
              <a:t>)</a:t>
            </a:r>
          </a:p>
          <a:p>
            <a:pPr>
              <a:buNone/>
            </a:pPr>
            <a:r>
              <a:rPr lang="it-IT" b="1" dirty="0" smtClean="0">
                <a:latin typeface="Times New Roman" pitchFamily="18" charset="0"/>
                <a:cs typeface="Times New Roman" pitchFamily="18" charset="0"/>
              </a:rPr>
              <a:t>-costruzioni impersonali</a:t>
            </a:r>
            <a:endParaRPr lang="it-IT" dirty="0" smtClean="0">
              <a:latin typeface="Times New Roman" pitchFamily="18" charset="0"/>
              <a:cs typeface="Times New Roman" pitchFamily="18" charset="0"/>
            </a:endParaRPr>
          </a:p>
          <a:p>
            <a:pPr>
              <a:buNone/>
            </a:pPr>
            <a:r>
              <a:rPr lang="it-IT" dirty="0" smtClean="0">
                <a:latin typeface="Times New Roman" pitchFamily="18" charset="0"/>
                <a:cs typeface="Times New Roman" pitchFamily="18" charset="0"/>
              </a:rPr>
              <a:t>(</a:t>
            </a:r>
            <a:r>
              <a:rPr lang="it-IT" i="1" dirty="0" smtClean="0">
                <a:latin typeface="Times New Roman" pitchFamily="18" charset="0"/>
                <a:cs typeface="Times New Roman" pitchFamily="18" charset="0"/>
              </a:rPr>
              <a:t>si</a:t>
            </a:r>
            <a:r>
              <a:rPr lang="it-IT" dirty="0" smtClean="0">
                <a:latin typeface="Times New Roman" pitchFamily="18" charset="0"/>
                <a:cs typeface="Times New Roman" pitchFamily="18" charset="0"/>
              </a:rPr>
              <a:t> passivante; verbi passivi); </a:t>
            </a:r>
            <a:endParaRPr lang="it-IT"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itchFamily="18" charset="0"/>
                <a:cs typeface="Times New Roman" pitchFamily="18" charset="0"/>
              </a:rPr>
              <a:t>Linguaggio giuridico </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Autofit/>
          </a:bodyPr>
          <a:lstStyle/>
          <a:p>
            <a:pPr>
              <a:buNone/>
            </a:pPr>
            <a:r>
              <a:rPr lang="it-IT" sz="2400" b="1" dirty="0" smtClean="0">
                <a:latin typeface="Times New Roman" pitchFamily="18" charset="0"/>
                <a:cs typeface="Times New Roman" pitchFamily="18" charset="0"/>
              </a:rPr>
              <a:t>Linguaggio settoriale “debole” </a:t>
            </a:r>
            <a:r>
              <a:rPr lang="it-IT" sz="2400" dirty="0" smtClean="0">
                <a:latin typeface="Times New Roman" pitchFamily="18" charset="0"/>
                <a:cs typeface="Times New Roman" pitchFamily="18" charset="0"/>
              </a:rPr>
              <a:t>(a differenza dei linguaggi delle cosiddette scienze dure: fisica, matematica, chimica).</a:t>
            </a:r>
            <a:r>
              <a:rPr lang="it-IT" sz="2400" b="1" dirty="0" smtClean="0">
                <a:latin typeface="Times New Roman" pitchFamily="18" charset="0"/>
                <a:cs typeface="Times New Roman" pitchFamily="18" charset="0"/>
              </a:rPr>
              <a:t>E</a:t>
            </a:r>
            <a:r>
              <a:rPr lang="it-IT" sz="2400" dirty="0" smtClean="0">
                <a:latin typeface="Times New Roman" pitchFamily="18" charset="0"/>
                <a:cs typeface="Times New Roman" pitchFamily="18" charset="0"/>
              </a:rPr>
              <a:t>=mc</a:t>
            </a:r>
            <a:r>
              <a:rPr lang="it-IT" sz="2400" baseline="30000" dirty="0" smtClean="0">
                <a:latin typeface="Times New Roman" pitchFamily="18" charset="0"/>
                <a:cs typeface="Times New Roman" pitchFamily="18" charset="0"/>
              </a:rPr>
              <a:t>2   </a:t>
            </a:r>
            <a:r>
              <a:rPr lang="it-IT" sz="2400" dirty="0">
                <a:latin typeface="Times New Roman" pitchFamily="18" charset="0"/>
                <a:cs typeface="Times New Roman" pitchFamily="18" charset="0"/>
              </a:rPr>
              <a:t>3^-2 = 1/3^2 = 1/9   H2O </a:t>
            </a:r>
            <a:endParaRPr lang="it-IT" sz="2400" dirty="0" smtClean="0">
              <a:latin typeface="Times New Roman" pitchFamily="18" charset="0"/>
              <a:cs typeface="Times New Roman" pitchFamily="18" charset="0"/>
            </a:endParaRPr>
          </a:p>
          <a:p>
            <a:pPr>
              <a:buNone/>
            </a:pPr>
            <a:r>
              <a:rPr lang="it-IT" sz="2400" b="1" i="1" dirty="0" smtClean="0">
                <a:latin typeface="Times New Roman" pitchFamily="18" charset="0"/>
                <a:cs typeface="Times New Roman" pitchFamily="18" charset="0"/>
              </a:rPr>
              <a:t>Evizione</a:t>
            </a:r>
            <a:r>
              <a:rPr lang="it-IT" sz="2400" i="1" dirty="0" smtClean="0">
                <a:latin typeface="Times New Roman" pitchFamily="18" charset="0"/>
                <a:cs typeface="Times New Roman" pitchFamily="18" charset="0"/>
              </a:rPr>
              <a:t> (definizione di Wikipedia)</a:t>
            </a:r>
          </a:p>
          <a:p>
            <a:pPr>
              <a:buNone/>
            </a:pPr>
            <a:r>
              <a:rPr lang="it-IT" dirty="0" smtClean="0">
                <a:latin typeface="Times New Roman" pitchFamily="18" charset="0"/>
                <a:cs typeface="Times New Roman" pitchFamily="18" charset="0"/>
              </a:rPr>
              <a:t>Nel caso in cui un compratore (con </a:t>
            </a:r>
            <a:r>
              <a:rPr lang="it-IT" i="1" dirty="0" err="1" smtClean="0">
                <a:latin typeface="Times New Roman" pitchFamily="18" charset="0"/>
                <a:cs typeface="Times New Roman" pitchFamily="18" charset="0"/>
              </a:rPr>
              <a:t>mancipatio</a:t>
            </a:r>
            <a:r>
              <a:rPr lang="it-IT" i="1" dirty="0" smtClean="0">
                <a:latin typeface="Times New Roman" pitchFamily="18" charset="0"/>
                <a:cs typeface="Times New Roman" pitchFamily="18" charset="0"/>
              </a:rPr>
              <a:t> a non domino </a:t>
            </a:r>
            <a:r>
              <a:rPr lang="it-IT" dirty="0" smtClean="0">
                <a:latin typeface="Times New Roman" pitchFamily="18" charset="0"/>
                <a:cs typeface="Times New Roman" pitchFamily="18" charset="0"/>
              </a:rPr>
              <a:t>oppure anche nel caso di</a:t>
            </a:r>
            <a:r>
              <a:rPr lang="it-IT" i="1" dirty="0" smtClean="0">
                <a:latin typeface="Times New Roman" pitchFamily="18" charset="0"/>
                <a:cs typeface="Times New Roman" pitchFamily="18" charset="0"/>
              </a:rPr>
              <a:t> res mancipi vendita ac tradita</a:t>
            </a:r>
            <a:r>
              <a:rPr lang="it-IT" dirty="0" smtClean="0">
                <a:latin typeface="Times New Roman" pitchFamily="18" charset="0"/>
                <a:cs typeface="Times New Roman" pitchFamily="18" charset="0"/>
              </a:rPr>
              <a:t>) fosse stato citato in giudizio da un terzo che assumesse di essere lui il proprietario, prima che si compisse il termine per l’</a:t>
            </a:r>
            <a:r>
              <a:rPr lang="it-IT" dirty="0" smtClean="0">
                <a:solidFill>
                  <a:schemeClr val="tx2"/>
                </a:solidFill>
                <a:latin typeface="Times New Roman" pitchFamily="18" charset="0"/>
                <a:cs typeface="Times New Roman" pitchFamily="18" charset="0"/>
              </a:rPr>
              <a:t>usucapione </a:t>
            </a:r>
            <a:r>
              <a:rPr lang="it-IT" dirty="0" smtClean="0">
                <a:latin typeface="Times New Roman" pitchFamily="18" charset="0"/>
                <a:cs typeface="Times New Roman" pitchFamily="18" charset="0"/>
              </a:rPr>
              <a:t>e di fronte alla </a:t>
            </a:r>
            <a:r>
              <a:rPr lang="it-IT" i="1" dirty="0" smtClean="0">
                <a:latin typeface="Times New Roman" pitchFamily="18" charset="0"/>
                <a:cs typeface="Times New Roman" pitchFamily="18" charset="0"/>
              </a:rPr>
              <a:t>rei </a:t>
            </a:r>
            <a:r>
              <a:rPr lang="it-IT" i="1" dirty="0" err="1" smtClean="0">
                <a:latin typeface="Times New Roman" pitchFamily="18" charset="0"/>
                <a:cs typeface="Times New Roman" pitchFamily="18" charset="0"/>
              </a:rPr>
              <a:t>vindicatio</a:t>
            </a:r>
            <a:r>
              <a:rPr lang="it-IT" i="1" dirty="0" smtClean="0">
                <a:latin typeface="Times New Roman" pitchFamily="18" charset="0"/>
                <a:cs typeface="Times New Roman" pitchFamily="18" charset="0"/>
              </a:rPr>
              <a:t> </a:t>
            </a:r>
            <a:r>
              <a:rPr lang="it-IT" dirty="0" smtClean="0">
                <a:latin typeface="Times New Roman" pitchFamily="18" charset="0"/>
                <a:cs typeface="Times New Roman" pitchFamily="18" charset="0"/>
              </a:rPr>
              <a:t>del terzo fosse rimasto soccombente o evitto (con la conseguenza di dovergli restituire la cosa), ecco che avrebbe avuto luogo l'evizione.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imes New Roman" panose="02020603050405020304" pitchFamily="18" charset="0"/>
                <a:cs typeface="Times New Roman" panose="02020603050405020304" pitchFamily="18" charset="0"/>
              </a:rPr>
              <a:t>Evizione</a:t>
            </a:r>
            <a:endParaRPr lang="it-IT"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838200" y="1838504"/>
            <a:ext cx="10515600" cy="4351338"/>
          </a:xfrm>
        </p:spPr>
        <p:txBody>
          <a:bodyPr>
            <a:normAutofit fontScale="92500" lnSpcReduction="20000"/>
          </a:bodyPr>
          <a:lstStyle/>
          <a:p>
            <a:pPr marL="0" indent="0">
              <a:buNone/>
            </a:pPr>
            <a:r>
              <a:rPr lang="it-IT" i="1" dirty="0" smtClean="0">
                <a:latin typeface="Times New Roman" panose="02020603050405020304" pitchFamily="18" charset="0"/>
                <a:cs typeface="Times New Roman" panose="02020603050405020304" pitchFamily="18" charset="0"/>
              </a:rPr>
              <a:t>GRADIT  </a:t>
            </a:r>
            <a:r>
              <a:rPr lang="it-IT" dirty="0" smtClean="0">
                <a:latin typeface="Times New Roman" panose="02020603050405020304" pitchFamily="18" charset="0"/>
                <a:cs typeface="Times New Roman" panose="02020603050405020304" pitchFamily="18" charset="0"/>
              </a:rPr>
              <a:t>(T. De Mauro, </a:t>
            </a:r>
            <a:r>
              <a:rPr lang="it-IT" i="1" dirty="0" smtClean="0">
                <a:latin typeface="Times New Roman" panose="02020603050405020304" pitchFamily="18" charset="0"/>
                <a:cs typeface="Times New Roman" panose="02020603050405020304" pitchFamily="18" charset="0"/>
              </a:rPr>
              <a:t>Grande </a:t>
            </a:r>
            <a:r>
              <a:rPr lang="it-IT" i="1" dirty="0">
                <a:latin typeface="Times New Roman" panose="02020603050405020304" pitchFamily="18" charset="0"/>
                <a:cs typeface="Times New Roman" panose="02020603050405020304" pitchFamily="18" charset="0"/>
              </a:rPr>
              <a:t>dizionario italiano </a:t>
            </a:r>
            <a:r>
              <a:rPr lang="it-IT" i="1" dirty="0" smtClean="0">
                <a:latin typeface="Times New Roman" panose="02020603050405020304" pitchFamily="18" charset="0"/>
                <a:cs typeface="Times New Roman" panose="02020603050405020304" pitchFamily="18" charset="0"/>
              </a:rPr>
              <a:t>dell'uso, </a:t>
            </a:r>
            <a:r>
              <a:rPr lang="it-IT" dirty="0" smtClean="0">
                <a:latin typeface="Times New Roman" panose="02020603050405020304" pitchFamily="18" charset="0"/>
                <a:cs typeface="Times New Roman" panose="02020603050405020304" pitchFamily="18" charset="0"/>
              </a:rPr>
              <a:t>1999</a:t>
            </a:r>
            <a:r>
              <a:rPr lang="it-IT" i="1" dirty="0" smtClean="0">
                <a:latin typeface="Times New Roman" panose="02020603050405020304" pitchFamily="18" charset="0"/>
                <a:cs typeface="Times New Roman" panose="02020603050405020304" pitchFamily="18" charset="0"/>
              </a:rPr>
              <a:t>)</a:t>
            </a:r>
            <a:endParaRPr lang="it-IT" i="1" dirty="0">
              <a:latin typeface="Times New Roman" panose="02020603050405020304" pitchFamily="18" charset="0"/>
              <a:cs typeface="Times New Roman" panose="02020603050405020304" pitchFamily="18" charset="0"/>
            </a:endParaRPr>
          </a:p>
          <a:p>
            <a:pPr marL="0" indent="0">
              <a:buNone/>
            </a:pPr>
            <a:r>
              <a:rPr lang="it-IT" dirty="0" err="1">
                <a:latin typeface="Times New Roman" panose="02020603050405020304" pitchFamily="18" charset="0"/>
                <a:cs typeface="Times New Roman" panose="02020603050405020304" pitchFamily="18" charset="0"/>
              </a:rPr>
              <a:t>e|vi|zió|ne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s.f</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av</a:t>
            </a:r>
            <a:r>
              <a:rPr lang="it-IT" dirty="0">
                <a:latin typeface="Times New Roman" panose="02020603050405020304" pitchFamily="18" charset="0"/>
                <a:cs typeface="Times New Roman" panose="02020603050405020304" pitchFamily="18" charset="0"/>
              </a:rPr>
              <a:t>. 1565; dal </a:t>
            </a:r>
            <a:r>
              <a:rPr lang="it-IT" dirty="0" err="1">
                <a:latin typeface="Times New Roman" panose="02020603050405020304" pitchFamily="18" charset="0"/>
                <a:cs typeface="Times New Roman" panose="02020603050405020304" pitchFamily="18" charset="0"/>
              </a:rPr>
              <a:t>lat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evictiōne</a:t>
            </a:r>
            <a:r>
              <a:rPr lang="it-IT" dirty="0">
                <a:latin typeface="Times New Roman" panose="02020603050405020304" pitchFamily="18" charset="0"/>
                <a:cs typeface="Times New Roman" panose="02020603050405020304" pitchFamily="18" charset="0"/>
              </a:rPr>
              <a:t>(m), v. anche evincere, cfr. </a:t>
            </a:r>
            <a:r>
              <a:rPr lang="it-IT" dirty="0" err="1">
                <a:latin typeface="Times New Roman" panose="02020603050405020304" pitchFamily="18" charset="0"/>
                <a:cs typeface="Times New Roman" panose="02020603050405020304" pitchFamily="18" charset="0"/>
              </a:rPr>
              <a:t>sup</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lat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evictum</a:t>
            </a:r>
            <a:r>
              <a:rPr lang="it-IT" dirty="0">
                <a:latin typeface="Times New Roman" panose="02020603050405020304" pitchFamily="18" charset="0"/>
                <a:cs typeface="Times New Roman" panose="02020603050405020304" pitchFamily="18" charset="0"/>
              </a:rPr>
              <a:t>.</a:t>
            </a:r>
            <a:br>
              <a:rPr lang="it-IT"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
            </a:r>
            <a:br>
              <a:rPr lang="it-IT" dirty="0">
                <a:latin typeface="Times New Roman" panose="02020603050405020304" pitchFamily="18" charset="0"/>
                <a:cs typeface="Times New Roman" panose="02020603050405020304" pitchFamily="18" charset="0"/>
              </a:rPr>
            </a:br>
            <a:r>
              <a:rPr lang="it-IT" b="1" dirty="0">
                <a:latin typeface="Times New Roman" panose="02020603050405020304" pitchFamily="18" charset="0"/>
                <a:cs typeface="Times New Roman" panose="02020603050405020304" pitchFamily="18" charset="0"/>
              </a:rPr>
              <a:t>TS dir. </a:t>
            </a:r>
            <a:br>
              <a:rPr lang="it-IT" b="1" dirty="0">
                <a:latin typeface="Times New Roman" panose="02020603050405020304" pitchFamily="18" charset="0"/>
                <a:cs typeface="Times New Roman" panose="02020603050405020304" pitchFamily="18" charset="0"/>
              </a:rPr>
            </a:br>
            <a:r>
              <a:rPr lang="it-IT" b="1" dirty="0">
                <a:latin typeface="Times New Roman" panose="02020603050405020304" pitchFamily="18" charset="0"/>
                <a:cs typeface="Times New Roman" panose="02020603050405020304" pitchFamily="18" charset="0"/>
              </a:rPr>
              <a:t>perdita totale o parziale dei diritti di proprietà su un bene rivendicato legalmente da un precedente proprietario.</a:t>
            </a:r>
          </a:p>
          <a:p>
            <a:pPr marL="0" indent="0">
              <a:buNone/>
            </a:pPr>
            <a:r>
              <a:rPr lang="it-IT" dirty="0">
                <a:latin typeface="Times New Roman" panose="02020603050405020304" pitchFamily="18" charset="0"/>
                <a:cs typeface="Times New Roman" panose="02020603050405020304" pitchFamily="18" charset="0"/>
              </a:rPr>
              <a:t>evincere</a:t>
            </a:r>
          </a:p>
          <a:p>
            <a:pPr marL="0" indent="0">
              <a:buNone/>
            </a:pPr>
            <a:r>
              <a:rPr lang="it-IT" dirty="0">
                <a:latin typeface="Times New Roman" panose="02020603050405020304" pitchFamily="18" charset="0"/>
                <a:cs typeface="Times New Roman" panose="02020603050405020304" pitchFamily="18" charset="0"/>
              </a:rPr>
              <a:t>e </a:t>
            </a:r>
            <a:r>
              <a:rPr lang="it-IT" dirty="0" err="1">
                <a:latin typeface="Times New Roman" panose="02020603050405020304" pitchFamily="18" charset="0"/>
                <a:cs typeface="Times New Roman" panose="02020603050405020304" pitchFamily="18" charset="0"/>
              </a:rPr>
              <a:t>vìn|ce|e</a:t>
            </a:r>
            <a:r>
              <a:rPr lang="it-IT" dirty="0">
                <a:latin typeface="Times New Roman" panose="02020603050405020304" pitchFamily="18" charset="0"/>
                <a:cs typeface="Times New Roman" panose="02020603050405020304" pitchFamily="18" charset="0"/>
              </a:rPr>
              <a:t> rv.tr. 1690; dal </a:t>
            </a:r>
            <a:r>
              <a:rPr lang="it-IT" dirty="0" err="1">
                <a:latin typeface="Times New Roman" panose="02020603050405020304" pitchFamily="18" charset="0"/>
                <a:cs typeface="Times New Roman" panose="02020603050405020304" pitchFamily="18" charset="0"/>
              </a:rPr>
              <a:t>lat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evīncĕre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comp</a:t>
            </a:r>
            <a:r>
              <a:rPr lang="it-IT" dirty="0">
                <a:latin typeface="Times New Roman" panose="02020603050405020304" pitchFamily="18" charset="0"/>
                <a:cs typeface="Times New Roman" panose="02020603050405020304" pitchFamily="18" charset="0"/>
              </a:rPr>
              <a:t>. di e- con valore </a:t>
            </a:r>
            <a:r>
              <a:rPr lang="it-IT" dirty="0" err="1">
                <a:latin typeface="Times New Roman" panose="02020603050405020304" pitchFamily="18" charset="0"/>
                <a:cs typeface="Times New Roman" panose="02020603050405020304" pitchFamily="18" charset="0"/>
              </a:rPr>
              <a:t>raff</a:t>
            </a:r>
            <a:r>
              <a:rPr lang="it-IT" dirty="0">
                <a:latin typeface="Times New Roman" panose="02020603050405020304" pitchFamily="18" charset="0"/>
                <a:cs typeface="Times New Roman" panose="02020603050405020304" pitchFamily="18" charset="0"/>
              </a:rPr>
              <a:t>. e </a:t>
            </a:r>
            <a:r>
              <a:rPr lang="it-IT" dirty="0" err="1">
                <a:latin typeface="Times New Roman" panose="02020603050405020304" pitchFamily="18" charset="0"/>
                <a:cs typeface="Times New Roman" panose="02020603050405020304" pitchFamily="18" charset="0"/>
              </a:rPr>
              <a:t>vincĕre</a:t>
            </a:r>
            <a:r>
              <a:rPr lang="it-IT" dirty="0">
                <a:latin typeface="Times New Roman" panose="02020603050405020304" pitchFamily="18" charset="0"/>
                <a:cs typeface="Times New Roman" panose="02020603050405020304" pitchFamily="18" charset="0"/>
              </a:rPr>
              <a:t> “rivendicare”.</a:t>
            </a:r>
            <a:br>
              <a:rPr lang="it-IT"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
            </a:r>
            <a:br>
              <a:rPr lang="it-IT"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1. BU dedurre, ricavare da dati</a:t>
            </a:r>
            <a:br>
              <a:rPr lang="it-IT"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2. </a:t>
            </a:r>
            <a:r>
              <a:rPr lang="it-IT" b="1" dirty="0">
                <a:latin typeface="Times New Roman" panose="02020603050405020304" pitchFamily="18" charset="0"/>
                <a:cs typeface="Times New Roman" panose="02020603050405020304" pitchFamily="18" charset="0"/>
              </a:rPr>
              <a:t>TS dir. rivendicare per vie legali la proprietà di un bene</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5025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90883"/>
            <a:ext cx="10515600" cy="1325563"/>
          </a:xfrm>
        </p:spPr>
        <p:txBody>
          <a:bodyPr/>
          <a:lstStyle/>
          <a:p>
            <a:pPr algn="ctr"/>
            <a:r>
              <a:rPr lang="it-IT" dirty="0" smtClean="0">
                <a:latin typeface="Times New Roman" pitchFamily="18" charset="0"/>
                <a:cs typeface="Times New Roman" pitchFamily="18" charset="0"/>
              </a:rPr>
              <a:t>La legge e l’importanza delle parole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a:bodyPr>
          <a:lstStyle/>
          <a:p>
            <a:pPr>
              <a:buNone/>
            </a:pPr>
            <a:r>
              <a:rPr lang="it-IT" i="1" dirty="0" smtClean="0">
                <a:latin typeface="Times New Roman" pitchFamily="18" charset="0"/>
                <a:cs typeface="Times New Roman" pitchFamily="18" charset="0"/>
              </a:rPr>
              <a:t>Disposizioni sulla legge in generale (preleggi al codice civile)</a:t>
            </a:r>
          </a:p>
          <a:p>
            <a:pPr algn="ctr">
              <a:buNone/>
            </a:pPr>
            <a:r>
              <a:rPr lang="it-IT" dirty="0" smtClean="0">
                <a:latin typeface="Times New Roman" pitchFamily="18" charset="0"/>
                <a:cs typeface="Times New Roman" pitchFamily="18" charset="0"/>
              </a:rPr>
              <a:t>Art. </a:t>
            </a:r>
            <a:r>
              <a:rPr lang="it-IT" dirty="0">
                <a:latin typeface="Times New Roman" pitchFamily="18" charset="0"/>
                <a:cs typeface="Times New Roman" pitchFamily="18" charset="0"/>
              </a:rPr>
              <a:t>12 </a:t>
            </a:r>
            <a:endParaRPr lang="it-IT" dirty="0" smtClean="0">
              <a:latin typeface="Times New Roman" pitchFamily="18" charset="0"/>
              <a:cs typeface="Times New Roman" pitchFamily="18" charset="0"/>
            </a:endParaRPr>
          </a:p>
          <a:p>
            <a:pPr>
              <a:buNone/>
            </a:pPr>
            <a:r>
              <a:rPr lang="it-IT" dirty="0" smtClean="0">
                <a:latin typeface="Times New Roman" pitchFamily="18" charset="0"/>
                <a:cs typeface="Times New Roman" pitchFamily="18" charset="0"/>
              </a:rPr>
              <a:t>Nell’applicare la legge non si può ad essa attribuire altro senso che quello fatto palese dal significato proprio delle parole secondo la connessione di esse, e dell’intenzione del legislatore.</a:t>
            </a:r>
          </a:p>
          <a:p>
            <a:pPr>
              <a:buNone/>
            </a:pPr>
            <a:endParaRPr lang="it-IT"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5454</Words>
  <Application>Microsoft Office PowerPoint</Application>
  <PresentationFormat>Widescreen</PresentationFormat>
  <Paragraphs>289</Paragraphs>
  <Slides>50</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50</vt:i4>
      </vt:variant>
    </vt:vector>
  </HeadingPairs>
  <TitlesOfParts>
    <vt:vector size="55" baseType="lpstr">
      <vt:lpstr>Arial</vt:lpstr>
      <vt:lpstr>Calibri</vt:lpstr>
      <vt:lpstr>Calibri Light</vt:lpstr>
      <vt:lpstr>Times New Roman</vt:lpstr>
      <vt:lpstr>Tema di Office</vt:lpstr>
      <vt:lpstr>  Paola Villani Università per Stranieri  Siena 13 dicembre 2017</vt:lpstr>
      <vt:lpstr>Lingua della Costituzione vs. lingua delle leggi</vt:lpstr>
      <vt:lpstr>Eguali senza distinzione di lingua</vt:lpstr>
      <vt:lpstr>Linguaggio giuridico</vt:lpstr>
      <vt:lpstr>Lingua e diritto</vt:lpstr>
      <vt:lpstr>Linguaggio giuridico</vt:lpstr>
      <vt:lpstr>Linguaggio giuridico </vt:lpstr>
      <vt:lpstr>Evizione</vt:lpstr>
      <vt:lpstr>La legge e l’importanza delle parole</vt:lpstr>
      <vt:lpstr>Certezza del diritto Vaghezza delle parole/vaghezza delle norme</vt:lpstr>
      <vt:lpstr>Assemblea costituente</vt:lpstr>
      <vt:lpstr>L’Assemblea Costituente</vt:lpstr>
      <vt:lpstr>Lavori della Costituente (giugno 1946-gennaio 1948)</vt:lpstr>
      <vt:lpstr>La Commissione per la Costituzione </vt:lpstr>
      <vt:lpstr>Livelli di istruzione in Italia (1951)</vt:lpstr>
      <vt:lpstr>La chiarezza della Costituzione</vt:lpstr>
      <vt:lpstr>Una Costituzione “convenevole”</vt:lpstr>
      <vt:lpstr>Uno stile sobrio e preciso</vt:lpstr>
      <vt:lpstr>Tutela del paesaggio</vt:lpstr>
      <vt:lpstr>Paesaggio (Dizionario De Mauro)</vt:lpstr>
      <vt:lpstr>Una Costituzione “presbite”</vt:lpstr>
      <vt:lpstr>Il compito dell’Assemblea costituente: scrivere norme chiare, stabili e oneste </vt:lpstr>
      <vt:lpstr>Fattori di semplicità/complessità di un testo</vt:lpstr>
      <vt:lpstr>Vocabolario di base dell’italiano (VdB)</vt:lpstr>
      <vt:lpstr>Vocabolario di base dell’italiano</vt:lpstr>
      <vt:lpstr>Organizzazione testuale della Costituzione</vt:lpstr>
      <vt:lpstr>La «semplicità» (leggibilità) della Costituzione in numeri.  Lessico</vt:lpstr>
      <vt:lpstr>Lunghezza dei periodi</vt:lpstr>
      <vt:lpstr>Sintassi della Costituzione</vt:lpstr>
      <vt:lpstr>Leggibilità e comprensibilità</vt:lpstr>
      <vt:lpstr>L’Italia ripudia la guerra</vt:lpstr>
      <vt:lpstr>Ripudiare (Dizionario De Mauro 2016)</vt:lpstr>
      <vt:lpstr>La revisione Pancrazi (1893-1952)</vt:lpstr>
      <vt:lpstr>Le parole della Costituzione</vt:lpstr>
      <vt:lpstr>Parole della Costituzione</vt:lpstr>
      <vt:lpstr>La Costituzione e le riforme</vt:lpstr>
      <vt:lpstr>Art. 70  nella riforma del 2005 (Modifiche alla Parte II della Costituzione, approvate dal Parlamento e pubblicate sulla Gazzetta Ufficiale n. 269 del 18 novembre 2005).</vt:lpstr>
      <vt:lpstr>Art. 70 nella riforma del 2005</vt:lpstr>
      <vt:lpstr>Art. 70 riforma costituzionale del 2005</vt:lpstr>
      <vt:lpstr>Art. 70 riforma 2005</vt:lpstr>
      <vt:lpstr> </vt:lpstr>
      <vt:lpstr>Art. 70 riforma del 2016</vt:lpstr>
      <vt:lpstr>Le riforme costituzionali</vt:lpstr>
      <vt:lpstr>La riforma costituzionale del 2005</vt:lpstr>
      <vt:lpstr>La legge oscura</vt:lpstr>
      <vt:lpstr>La legge non ammette ignoranza?</vt:lpstr>
      <vt:lpstr>La Costituzione vince il Premio Strega (2006) Parole di tutti e per tutti</vt:lpstr>
      <vt:lpstr>Riferimenti bibliografici</vt:lpstr>
      <vt:lpstr>Riferimenti bibliografici</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Paola Villani Università per Stranieri  Siena 13 dicembre 2017</dc:title>
  <dc:creator>Paola</dc:creator>
  <cp:lastModifiedBy>Paola Villani</cp:lastModifiedBy>
  <cp:revision>4</cp:revision>
  <dcterms:modified xsi:type="dcterms:W3CDTF">2017-12-12T18:35:31Z</dcterms:modified>
</cp:coreProperties>
</file>